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2" r:id="rId1"/>
  </p:sldMasterIdLst>
  <p:notesMasterIdLst>
    <p:notesMasterId r:id="rId35"/>
  </p:notesMasterIdLst>
  <p:handoutMasterIdLst>
    <p:handoutMasterId r:id="rId36"/>
  </p:handoutMasterIdLst>
  <p:sldIdLst>
    <p:sldId id="256" r:id="rId2"/>
    <p:sldId id="302" r:id="rId3"/>
    <p:sldId id="278" r:id="rId4"/>
    <p:sldId id="277" r:id="rId5"/>
    <p:sldId id="276" r:id="rId6"/>
    <p:sldId id="294" r:id="rId7"/>
    <p:sldId id="279" r:id="rId8"/>
    <p:sldId id="295" r:id="rId9"/>
    <p:sldId id="280" r:id="rId10"/>
    <p:sldId id="281" r:id="rId11"/>
    <p:sldId id="282" r:id="rId12"/>
    <p:sldId id="283" r:id="rId13"/>
    <p:sldId id="284" r:id="rId14"/>
    <p:sldId id="285" r:id="rId15"/>
    <p:sldId id="286" r:id="rId16"/>
    <p:sldId id="287" r:id="rId17"/>
    <p:sldId id="298" r:id="rId18"/>
    <p:sldId id="299" r:id="rId19"/>
    <p:sldId id="303" r:id="rId20"/>
    <p:sldId id="288" r:id="rId21"/>
    <p:sldId id="289" r:id="rId22"/>
    <p:sldId id="296" r:id="rId23"/>
    <p:sldId id="293" r:id="rId24"/>
    <p:sldId id="300" r:id="rId25"/>
    <p:sldId id="301" r:id="rId26"/>
    <p:sldId id="305" r:id="rId27"/>
    <p:sldId id="306" r:id="rId28"/>
    <p:sldId id="308" r:id="rId29"/>
    <p:sldId id="309" r:id="rId30"/>
    <p:sldId id="310" r:id="rId31"/>
    <p:sldId id="311" r:id="rId32"/>
    <p:sldId id="307" r:id="rId33"/>
    <p:sldId id="304" r:id="rId34"/>
  </p:sldIdLst>
  <p:sldSz cx="9906000" cy="6858000" type="A4"/>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C36"/>
    <a:srgbClr val="EA6614"/>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94660"/>
  </p:normalViewPr>
  <p:slideViewPr>
    <p:cSldViewPr>
      <p:cViewPr>
        <p:scale>
          <a:sx n="75" d="100"/>
          <a:sy n="75" d="100"/>
        </p:scale>
        <p:origin x="-2460" y="-858"/>
      </p:cViewPr>
      <p:guideLst>
        <p:guide orient="horz" pos="2160"/>
        <p:guide pos="312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9" d="100"/>
          <a:sy n="69" d="100"/>
        </p:scale>
        <p:origin x="-3270"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BD2462-8B6F-4D34-886D-732C792F8BBA}" type="datetimeFigureOut">
              <a:rPr lang="cs-CZ" smtClean="0"/>
              <a:pPr/>
              <a:t>13. 5. 2016</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82BA35-3DC1-4E2D-8B3C-EE9EC621721E}" type="slidenum">
              <a:rPr lang="cs-CZ" smtClean="0"/>
              <a:pPr/>
              <a:t>‹#›</a:t>
            </a:fld>
            <a:endParaRPr lang="cs-CZ"/>
          </a:p>
        </p:txBody>
      </p:sp>
    </p:spTree>
    <p:extLst>
      <p:ext uri="{BB962C8B-B14F-4D97-AF65-F5344CB8AC3E}">
        <p14:creationId xmlns:p14="http://schemas.microsoft.com/office/powerpoint/2010/main" val="2397000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377ECF-2B9B-4685-8D23-BA8A8C41FB6F}" type="datetimeFigureOut">
              <a:rPr lang="cs-CZ" smtClean="0"/>
              <a:pPr/>
              <a:t>13. 5. 2016</a:t>
            </a:fld>
            <a:endParaRPr lang="cs-CZ"/>
          </a:p>
        </p:txBody>
      </p:sp>
      <p:sp>
        <p:nvSpPr>
          <p:cNvPr id="4" name="Zástupný symbol pro obrázek snímku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186C31-84B0-40D4-BC94-E7D0FE8044A4}" type="slidenum">
              <a:rPr lang="cs-CZ" smtClean="0"/>
              <a:pPr/>
              <a:t>‹#›</a:t>
            </a:fld>
            <a:endParaRPr lang="cs-CZ"/>
          </a:p>
        </p:txBody>
      </p:sp>
    </p:spTree>
    <p:extLst>
      <p:ext uri="{BB962C8B-B14F-4D97-AF65-F5344CB8AC3E}">
        <p14:creationId xmlns:p14="http://schemas.microsoft.com/office/powerpoint/2010/main" val="8310189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1</a:t>
            </a:fld>
            <a:endParaRPr lang="cs-CZ"/>
          </a:p>
        </p:txBody>
      </p:sp>
    </p:spTree>
    <p:extLst>
      <p:ext uri="{BB962C8B-B14F-4D97-AF65-F5344CB8AC3E}">
        <p14:creationId xmlns:p14="http://schemas.microsoft.com/office/powerpoint/2010/main" val="3500636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10</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11</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12</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13</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14</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15</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16</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17</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18</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19</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2</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20</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21</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22</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23</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24</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25</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26</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27</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28</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29</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3</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30</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31</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32</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33</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4</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5</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6</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7</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8</a:t>
            </a:fld>
            <a:endParaRPr lang="cs-CZ"/>
          </a:p>
        </p:txBody>
      </p:sp>
    </p:spTree>
    <p:extLst>
      <p:ext uri="{BB962C8B-B14F-4D97-AF65-F5344CB8AC3E}">
        <p14:creationId xmlns:p14="http://schemas.microsoft.com/office/powerpoint/2010/main" val="46543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52500" y="685800"/>
            <a:ext cx="4953000" cy="3429000"/>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78186C31-84B0-40D4-BC94-E7D0FE8044A4}" type="slidenum">
              <a:rPr lang="cs-CZ" smtClean="0"/>
              <a:pPr/>
              <a:t>9</a:t>
            </a:fld>
            <a:endParaRPr lang="cs-CZ"/>
          </a:p>
        </p:txBody>
      </p:sp>
    </p:spTree>
    <p:extLst>
      <p:ext uri="{BB962C8B-B14F-4D97-AF65-F5344CB8AC3E}">
        <p14:creationId xmlns:p14="http://schemas.microsoft.com/office/powerpoint/2010/main" val="465436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7421238" y="0"/>
            <a:ext cx="2484762" cy="6858000"/>
          </a:xfrm>
          <a:prstGeom prst="rect">
            <a:avLst/>
          </a:prstGeom>
        </p:spPr>
      </p:pic>
      <p:sp>
        <p:nvSpPr>
          <p:cNvPr id="3" name="Subtitle 2"/>
          <p:cNvSpPr>
            <a:spLocks noGrp="1"/>
          </p:cNvSpPr>
          <p:nvPr>
            <p:ph type="subTitle" idx="1"/>
          </p:nvPr>
        </p:nvSpPr>
        <p:spPr>
          <a:xfrm>
            <a:off x="2641600" y="3581400"/>
            <a:ext cx="42926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16" name="Title 15"/>
          <p:cNvSpPr>
            <a:spLocks noGrp="1"/>
          </p:cNvSpPr>
          <p:nvPr>
            <p:ph type="title"/>
          </p:nvPr>
        </p:nvSpPr>
        <p:spPr>
          <a:xfrm>
            <a:off x="2641600" y="1447800"/>
            <a:ext cx="4292600" cy="2133600"/>
          </a:xfrm>
        </p:spPr>
        <p:txBody>
          <a:bodyPr anchor="b"/>
          <a:lstStyle/>
          <a:p>
            <a:r>
              <a:rPr lang="cs-CZ" smtClean="0"/>
              <a:t>Kliknutím lze upravit styl.</a:t>
            </a:r>
            <a:endParaRPr lang="en-US" dirty="0"/>
          </a:p>
        </p:txBody>
      </p:sp>
      <p:sp>
        <p:nvSpPr>
          <p:cNvPr id="13" name="Date Placeholder 12"/>
          <p:cNvSpPr>
            <a:spLocks noGrp="1"/>
          </p:cNvSpPr>
          <p:nvPr>
            <p:ph type="dt" sz="half" idx="10"/>
          </p:nvPr>
        </p:nvSpPr>
        <p:spPr>
          <a:xfrm>
            <a:off x="3881576" y="6426212"/>
            <a:ext cx="3054349" cy="126999"/>
          </a:xfrm>
        </p:spPr>
        <p:txBody>
          <a:bodyPr/>
          <a:lstStyle/>
          <a:p>
            <a:fld id="{13C55F2C-1F7E-4C15-ACCF-D604426CB733}" type="datetime1">
              <a:rPr lang="cs-CZ" smtClean="0"/>
              <a:t>13. 5. 2016</a:t>
            </a:fld>
            <a:endParaRPr lang="cs-CZ"/>
          </a:p>
        </p:txBody>
      </p:sp>
      <p:sp>
        <p:nvSpPr>
          <p:cNvPr id="14" name="Slide Number Placeholder 13"/>
          <p:cNvSpPr>
            <a:spLocks noGrp="1"/>
          </p:cNvSpPr>
          <p:nvPr>
            <p:ph type="sldNum" sz="quarter" idx="11"/>
          </p:nvPr>
        </p:nvSpPr>
        <p:spPr>
          <a:xfrm>
            <a:off x="6949557" y="6400800"/>
            <a:ext cx="495300" cy="152400"/>
          </a:xfrm>
        </p:spPr>
        <p:txBody>
          <a:bodyPr/>
          <a:lstStyle>
            <a:lvl1pPr algn="r">
              <a:defRPr/>
            </a:lvl1pPr>
          </a:lstStyle>
          <a:p>
            <a:fld id="{B09C2C3F-2DB6-42EA-A5C7-5128E6D783F9}" type="slidenum">
              <a:rPr lang="cs-CZ" smtClean="0"/>
              <a:pPr/>
              <a:t>‹#›</a:t>
            </a:fld>
            <a:endParaRPr lang="cs-CZ"/>
          </a:p>
        </p:txBody>
      </p:sp>
      <p:sp>
        <p:nvSpPr>
          <p:cNvPr id="15" name="Footer Placeholder 14"/>
          <p:cNvSpPr>
            <a:spLocks noGrp="1"/>
          </p:cNvSpPr>
          <p:nvPr>
            <p:ph type="ftr" sz="quarter" idx="12"/>
          </p:nvPr>
        </p:nvSpPr>
        <p:spPr>
          <a:xfrm>
            <a:off x="3879856" y="6296248"/>
            <a:ext cx="3056069" cy="152400"/>
          </a:xfrm>
        </p:spPr>
        <p:txBody>
          <a:bodyPr/>
          <a:lstStyle/>
          <a:p>
            <a:endParaRPr lang="cs-CZ"/>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Date Placeholder 12"/>
          <p:cNvSpPr>
            <a:spLocks noGrp="1"/>
          </p:cNvSpPr>
          <p:nvPr>
            <p:ph type="dt" sz="half" idx="10"/>
          </p:nvPr>
        </p:nvSpPr>
        <p:spPr/>
        <p:txBody>
          <a:bodyPr/>
          <a:lstStyle/>
          <a:p>
            <a:fld id="{4F9E6D25-43B4-44C8-93B2-A88CBD784DAC}" type="datetime1">
              <a:rPr lang="cs-CZ" smtClean="0"/>
              <a:t>13. 5. 2016</a:t>
            </a:fld>
            <a:endParaRPr lang="cs-CZ"/>
          </a:p>
        </p:txBody>
      </p:sp>
      <p:sp>
        <p:nvSpPr>
          <p:cNvPr id="14" name="Slide Number Placeholder 13"/>
          <p:cNvSpPr>
            <a:spLocks noGrp="1"/>
          </p:cNvSpPr>
          <p:nvPr>
            <p:ph type="sldNum" sz="quarter" idx="11"/>
          </p:nvPr>
        </p:nvSpPr>
        <p:spPr/>
        <p:txBody>
          <a:bodyPr/>
          <a:lstStyle/>
          <a:p>
            <a:fld id="{B09C2C3F-2DB6-42EA-A5C7-5128E6D783F9}" type="slidenum">
              <a:rPr lang="cs-CZ" smtClean="0"/>
              <a:pPr/>
              <a:t>‹#›</a:t>
            </a:fld>
            <a:endParaRPr lang="cs-CZ"/>
          </a:p>
        </p:txBody>
      </p:sp>
      <p:sp>
        <p:nvSpPr>
          <p:cNvPr id="15" name="Footer Placeholder 14"/>
          <p:cNvSpPr>
            <a:spLocks noGrp="1"/>
          </p:cNvSpPr>
          <p:nvPr>
            <p:ph type="ftr" sz="quarter" idx="12"/>
          </p:nvPr>
        </p:nvSpPr>
        <p:spPr/>
        <p:txBody>
          <a:bodyPr/>
          <a:lstStyle/>
          <a:p>
            <a:endParaRPr lang="cs-CZ"/>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9"/>
            <a:ext cx="2228850" cy="5851525"/>
          </a:xfrm>
        </p:spPr>
        <p:txBody>
          <a:bodyPr vert="eaVert"/>
          <a:lstStyle/>
          <a:p>
            <a:r>
              <a:rPr lang="cs-CZ" smtClean="0"/>
              <a:t>Kliknutím lze upravit styl.</a:t>
            </a:r>
            <a:endParaRPr lang="en-US"/>
          </a:p>
        </p:txBody>
      </p:sp>
      <p:sp>
        <p:nvSpPr>
          <p:cNvPr id="3" name="Vertical Text Placeholder 2"/>
          <p:cNvSpPr>
            <a:spLocks noGrp="1"/>
          </p:cNvSpPr>
          <p:nvPr>
            <p:ph type="body" orient="vert" idx="1"/>
          </p:nvPr>
        </p:nvSpPr>
        <p:spPr>
          <a:xfrm>
            <a:off x="495300" y="274649"/>
            <a:ext cx="652145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Date Placeholder 12"/>
          <p:cNvSpPr>
            <a:spLocks noGrp="1"/>
          </p:cNvSpPr>
          <p:nvPr>
            <p:ph type="dt" sz="half" idx="10"/>
          </p:nvPr>
        </p:nvSpPr>
        <p:spPr/>
        <p:txBody>
          <a:bodyPr/>
          <a:lstStyle/>
          <a:p>
            <a:fld id="{A310516B-D447-41AB-AFD8-98778DF13EF3}" type="datetime1">
              <a:rPr lang="cs-CZ" smtClean="0"/>
              <a:t>13. 5. 2016</a:t>
            </a:fld>
            <a:endParaRPr lang="cs-CZ"/>
          </a:p>
        </p:txBody>
      </p:sp>
      <p:sp>
        <p:nvSpPr>
          <p:cNvPr id="14" name="Slide Number Placeholder 13"/>
          <p:cNvSpPr>
            <a:spLocks noGrp="1"/>
          </p:cNvSpPr>
          <p:nvPr>
            <p:ph type="sldNum" sz="quarter" idx="11"/>
          </p:nvPr>
        </p:nvSpPr>
        <p:spPr/>
        <p:txBody>
          <a:bodyPr/>
          <a:lstStyle/>
          <a:p>
            <a:fld id="{B09C2C3F-2DB6-42EA-A5C7-5128E6D783F9}" type="slidenum">
              <a:rPr lang="cs-CZ" smtClean="0"/>
              <a:pPr/>
              <a:t>‹#›</a:t>
            </a:fld>
            <a:endParaRPr lang="cs-CZ"/>
          </a:p>
        </p:txBody>
      </p:sp>
      <p:sp>
        <p:nvSpPr>
          <p:cNvPr id="15" name="Footer Placeholder 14"/>
          <p:cNvSpPr>
            <a:spLocks noGrp="1"/>
          </p:cNvSpPr>
          <p:nvPr>
            <p:ph type="ftr" sz="quarter" idx="12"/>
          </p:nvPr>
        </p:nvSpPr>
        <p:spPr/>
        <p:txBody>
          <a:bodyPr/>
          <a:lstStyle/>
          <a:p>
            <a:endParaRPr lang="cs-CZ"/>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457211"/>
            <a:ext cx="3962400" cy="5714999"/>
          </a:xfrm>
        </p:spPr>
        <p:txBody>
          <a:bodyPr/>
          <a:lstStyle>
            <a:lvl5pPr>
              <a:defRPr/>
            </a:lvl5pPr>
            <a:lvl6pPr>
              <a:defRPr/>
            </a:lvl6pPr>
            <a:lvl7pPr>
              <a:defRPr/>
            </a:lvl7pPr>
            <a:lvl8pPr>
              <a:defRPr/>
            </a:lvl8pPr>
            <a:lvl9pP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6" name="Title 15"/>
          <p:cNvSpPr>
            <a:spLocks noGrp="1"/>
          </p:cNvSpPr>
          <p:nvPr>
            <p:ph type="title"/>
          </p:nvPr>
        </p:nvSpPr>
        <p:spPr/>
        <p:txBody>
          <a:bodyPr/>
          <a:lstStyle/>
          <a:p>
            <a:r>
              <a:rPr lang="cs-CZ" smtClean="0"/>
              <a:t>Kliknutím lze upravit styl.</a:t>
            </a:r>
            <a:endParaRPr lang="en-US"/>
          </a:p>
        </p:txBody>
      </p:sp>
      <p:sp>
        <p:nvSpPr>
          <p:cNvPr id="10" name="Date Placeholder 9"/>
          <p:cNvSpPr>
            <a:spLocks noGrp="1"/>
          </p:cNvSpPr>
          <p:nvPr>
            <p:ph type="dt" sz="half" idx="10"/>
          </p:nvPr>
        </p:nvSpPr>
        <p:spPr/>
        <p:txBody>
          <a:bodyPr/>
          <a:lstStyle/>
          <a:p>
            <a:fld id="{8566F370-9515-478A-8E7B-379C16F29EEB}" type="datetime1">
              <a:rPr lang="cs-CZ" smtClean="0"/>
              <a:t>13. 5. 2016</a:t>
            </a:fld>
            <a:endParaRPr lang="cs-CZ"/>
          </a:p>
        </p:txBody>
      </p:sp>
      <p:sp>
        <p:nvSpPr>
          <p:cNvPr id="11" name="Slide Number Placeholder 10"/>
          <p:cNvSpPr>
            <a:spLocks noGrp="1"/>
          </p:cNvSpPr>
          <p:nvPr>
            <p:ph type="sldNum" sz="quarter" idx="11"/>
          </p:nvPr>
        </p:nvSpPr>
        <p:spPr/>
        <p:txBody>
          <a:bodyPr/>
          <a:lstStyle/>
          <a:p>
            <a:fld id="{B09C2C3F-2DB6-42EA-A5C7-5128E6D783F9}" type="slidenum">
              <a:rPr lang="cs-CZ" smtClean="0"/>
              <a:pPr/>
              <a:t>‹#›</a:t>
            </a:fld>
            <a:endParaRPr lang="cs-CZ"/>
          </a:p>
        </p:txBody>
      </p:sp>
      <p:sp>
        <p:nvSpPr>
          <p:cNvPr id="12" name="Footer Placeholder 11"/>
          <p:cNvSpPr>
            <a:spLocks noGrp="1"/>
          </p:cNvSpPr>
          <p:nvPr>
            <p:ph type="ftr" sz="quarter" idx="12"/>
          </p:nvPr>
        </p:nvSpPr>
        <p:spPr/>
        <p:txBody>
          <a:bodyPr/>
          <a:lstStyle/>
          <a:p>
            <a:endParaRPr lang="cs-CZ"/>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7429500" y="0"/>
            <a:ext cx="2484762" cy="6858000"/>
          </a:xfrm>
          <a:prstGeom prst="rect">
            <a:avLst/>
          </a:prstGeom>
        </p:spPr>
      </p:pic>
      <p:sp>
        <p:nvSpPr>
          <p:cNvPr id="12" name="Date Placeholder 11"/>
          <p:cNvSpPr>
            <a:spLocks noGrp="1"/>
          </p:cNvSpPr>
          <p:nvPr>
            <p:ph type="dt" sz="half" idx="10"/>
          </p:nvPr>
        </p:nvSpPr>
        <p:spPr>
          <a:xfrm>
            <a:off x="909776" y="6426212"/>
            <a:ext cx="3054349" cy="126999"/>
          </a:xfrm>
        </p:spPr>
        <p:txBody>
          <a:bodyPr/>
          <a:lstStyle/>
          <a:p>
            <a:fld id="{9CB761F9-FB67-485C-9982-3ADE664F11AE}" type="datetime1">
              <a:rPr lang="cs-CZ" smtClean="0"/>
              <a:t>13. 5. 2016</a:t>
            </a:fld>
            <a:endParaRPr lang="cs-CZ"/>
          </a:p>
        </p:txBody>
      </p:sp>
      <p:sp>
        <p:nvSpPr>
          <p:cNvPr id="13" name="Slide Number Placeholder 12"/>
          <p:cNvSpPr>
            <a:spLocks noGrp="1"/>
          </p:cNvSpPr>
          <p:nvPr>
            <p:ph type="sldNum" sz="quarter" idx="11"/>
          </p:nvPr>
        </p:nvSpPr>
        <p:spPr>
          <a:xfrm>
            <a:off x="4459420" y="6400800"/>
            <a:ext cx="577850" cy="152400"/>
          </a:xfrm>
        </p:spPr>
        <p:txBody>
          <a:bodyPr/>
          <a:lstStyle/>
          <a:p>
            <a:fld id="{B09C2C3F-2DB6-42EA-A5C7-5128E6D783F9}" type="slidenum">
              <a:rPr lang="cs-CZ" smtClean="0"/>
              <a:pPr/>
              <a:t>‹#›</a:t>
            </a:fld>
            <a:endParaRPr lang="cs-CZ"/>
          </a:p>
        </p:txBody>
      </p:sp>
      <p:sp>
        <p:nvSpPr>
          <p:cNvPr id="14" name="Footer Placeholder 13"/>
          <p:cNvSpPr>
            <a:spLocks noGrp="1"/>
          </p:cNvSpPr>
          <p:nvPr>
            <p:ph type="ftr" sz="quarter" idx="12"/>
          </p:nvPr>
        </p:nvSpPr>
        <p:spPr>
          <a:xfrm>
            <a:off x="908056" y="6296248"/>
            <a:ext cx="3056069" cy="152400"/>
          </a:xfrm>
        </p:spPr>
        <p:txBody>
          <a:bodyPr/>
          <a:lstStyle/>
          <a:p>
            <a:endParaRPr lang="cs-CZ"/>
          </a:p>
        </p:txBody>
      </p:sp>
      <p:sp>
        <p:nvSpPr>
          <p:cNvPr id="15" name="Title 14"/>
          <p:cNvSpPr>
            <a:spLocks noGrp="1"/>
          </p:cNvSpPr>
          <p:nvPr>
            <p:ph type="title"/>
          </p:nvPr>
        </p:nvSpPr>
        <p:spPr>
          <a:xfrm>
            <a:off x="495300" y="1828800"/>
            <a:ext cx="3467100" cy="1752600"/>
          </a:xfrm>
        </p:spPr>
        <p:txBody>
          <a:bodyPr anchor="b"/>
          <a:lstStyle/>
          <a:p>
            <a:r>
              <a:rPr lang="cs-CZ" smtClean="0"/>
              <a:t>Kliknutím lze upravit styl.</a:t>
            </a:r>
            <a:endParaRPr lang="en-US"/>
          </a:p>
        </p:txBody>
      </p:sp>
      <p:sp>
        <p:nvSpPr>
          <p:cNvPr id="3" name="Text Placeholder 2"/>
          <p:cNvSpPr>
            <a:spLocks noGrp="1"/>
          </p:cNvSpPr>
          <p:nvPr>
            <p:ph type="body" sz="quarter" idx="13"/>
          </p:nvPr>
        </p:nvSpPr>
        <p:spPr>
          <a:xfrm>
            <a:off x="495306" y="3578235"/>
            <a:ext cx="346736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cs-CZ" smtClean="0"/>
              <a:t>Kliknutím lze upravit styly předlohy textu.</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5300" y="3429000"/>
            <a:ext cx="338455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95300" y="457200"/>
            <a:ext cx="338455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1" name="Title 1"/>
          <p:cNvSpPr>
            <a:spLocks noGrp="1"/>
          </p:cNvSpPr>
          <p:nvPr>
            <p:ph type="title"/>
          </p:nvPr>
        </p:nvSpPr>
        <p:spPr>
          <a:xfrm>
            <a:off x="5283200" y="457211"/>
            <a:ext cx="3054350" cy="5714999"/>
          </a:xfrm>
        </p:spPr>
        <p:txBody>
          <a:bodyPr/>
          <a:lstStyle/>
          <a:p>
            <a:r>
              <a:rPr lang="cs-CZ" smtClean="0"/>
              <a:t>Kliknutím lze upravit styl.</a:t>
            </a:r>
            <a:endParaRPr lang="en-US"/>
          </a:p>
        </p:txBody>
      </p:sp>
      <p:sp>
        <p:nvSpPr>
          <p:cNvPr id="9" name="Date Placeholder 8"/>
          <p:cNvSpPr>
            <a:spLocks noGrp="1"/>
          </p:cNvSpPr>
          <p:nvPr>
            <p:ph type="dt" sz="half" idx="10"/>
          </p:nvPr>
        </p:nvSpPr>
        <p:spPr/>
        <p:txBody>
          <a:bodyPr/>
          <a:lstStyle/>
          <a:p>
            <a:fld id="{B251F507-EA2F-4295-8160-6C3852F2830D}" type="datetime1">
              <a:rPr lang="cs-CZ" smtClean="0"/>
              <a:t>13. 5. 2016</a:t>
            </a:fld>
            <a:endParaRPr lang="cs-CZ"/>
          </a:p>
        </p:txBody>
      </p:sp>
      <p:sp>
        <p:nvSpPr>
          <p:cNvPr id="13" name="Slide Number Placeholder 12"/>
          <p:cNvSpPr>
            <a:spLocks noGrp="1"/>
          </p:cNvSpPr>
          <p:nvPr>
            <p:ph type="sldNum" sz="quarter" idx="11"/>
          </p:nvPr>
        </p:nvSpPr>
        <p:spPr/>
        <p:txBody>
          <a:bodyPr/>
          <a:lstStyle/>
          <a:p>
            <a:fld id="{B09C2C3F-2DB6-42EA-A5C7-5128E6D783F9}" type="slidenum">
              <a:rPr lang="cs-CZ" smtClean="0"/>
              <a:pPr/>
              <a:t>‹#›</a:t>
            </a:fld>
            <a:endParaRPr lang="cs-CZ"/>
          </a:p>
        </p:txBody>
      </p:sp>
      <p:sp>
        <p:nvSpPr>
          <p:cNvPr id="14" name="Footer Placeholder 13"/>
          <p:cNvSpPr>
            <a:spLocks noGrp="1"/>
          </p:cNvSpPr>
          <p:nvPr>
            <p:ph type="ftr" sz="quarter" idx="12"/>
          </p:nvPr>
        </p:nvSpPr>
        <p:spPr/>
        <p:txBody>
          <a:bodyPr/>
          <a:lstStyle/>
          <a:p>
            <a:endParaRPr lang="cs-CZ"/>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95300" y="275238"/>
            <a:ext cx="387985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495300" y="675288"/>
            <a:ext cx="387985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5" name="Text Placeholder 4"/>
          <p:cNvSpPr>
            <a:spLocks noGrp="1"/>
          </p:cNvSpPr>
          <p:nvPr>
            <p:ph type="body" sz="quarter" idx="3"/>
          </p:nvPr>
        </p:nvSpPr>
        <p:spPr>
          <a:xfrm>
            <a:off x="495299" y="3429000"/>
            <a:ext cx="387985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95299" y="3840162"/>
            <a:ext cx="387985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11" name="Title 1"/>
          <p:cNvSpPr>
            <a:spLocks noGrp="1"/>
          </p:cNvSpPr>
          <p:nvPr>
            <p:ph type="title"/>
          </p:nvPr>
        </p:nvSpPr>
        <p:spPr>
          <a:xfrm>
            <a:off x="5283200" y="457211"/>
            <a:ext cx="3054350" cy="5714999"/>
          </a:xfrm>
        </p:spPr>
        <p:txBody>
          <a:bodyPr/>
          <a:lstStyle/>
          <a:p>
            <a:r>
              <a:rPr lang="cs-CZ" smtClean="0"/>
              <a:t>Kliknutím lze upravit styl.</a:t>
            </a:r>
            <a:endParaRPr lang="en-US"/>
          </a:p>
        </p:txBody>
      </p:sp>
      <p:sp>
        <p:nvSpPr>
          <p:cNvPr id="12" name="Date Placeholder 11"/>
          <p:cNvSpPr>
            <a:spLocks noGrp="1"/>
          </p:cNvSpPr>
          <p:nvPr>
            <p:ph type="dt" sz="half" idx="10"/>
          </p:nvPr>
        </p:nvSpPr>
        <p:spPr/>
        <p:txBody>
          <a:bodyPr/>
          <a:lstStyle/>
          <a:p>
            <a:fld id="{D04D6C14-0060-428A-83A7-F294934CD6EF}" type="datetime1">
              <a:rPr lang="cs-CZ" smtClean="0"/>
              <a:t>13. 5. 2016</a:t>
            </a:fld>
            <a:endParaRPr lang="cs-CZ"/>
          </a:p>
        </p:txBody>
      </p:sp>
      <p:sp>
        <p:nvSpPr>
          <p:cNvPr id="14" name="Slide Number Placeholder 13"/>
          <p:cNvSpPr>
            <a:spLocks noGrp="1"/>
          </p:cNvSpPr>
          <p:nvPr>
            <p:ph type="sldNum" sz="quarter" idx="11"/>
          </p:nvPr>
        </p:nvSpPr>
        <p:spPr/>
        <p:txBody>
          <a:bodyPr/>
          <a:lstStyle/>
          <a:p>
            <a:fld id="{B09C2C3F-2DB6-42EA-A5C7-5128E6D783F9}" type="slidenum">
              <a:rPr lang="cs-CZ" smtClean="0"/>
              <a:pPr/>
              <a:t>‹#›</a:t>
            </a:fld>
            <a:endParaRPr lang="cs-CZ"/>
          </a:p>
        </p:txBody>
      </p:sp>
      <p:sp>
        <p:nvSpPr>
          <p:cNvPr id="16" name="Footer Placeholder 15"/>
          <p:cNvSpPr>
            <a:spLocks noGrp="1"/>
          </p:cNvSpPr>
          <p:nvPr>
            <p:ph type="ftr" sz="quarter" idx="12"/>
          </p:nvPr>
        </p:nvSpPr>
        <p:spPr/>
        <p:txBody>
          <a:bodyPr/>
          <a:lstStyle/>
          <a:p>
            <a:endParaRPr lang="cs-CZ"/>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4044950" y="457200"/>
            <a:ext cx="4292600" cy="5715000"/>
          </a:xfrm>
        </p:spPr>
        <p:txBody>
          <a:bodyPr/>
          <a:lstStyle/>
          <a:p>
            <a:r>
              <a:rPr lang="cs-CZ" smtClean="0"/>
              <a:t>Kliknutím lze upravit styl.</a:t>
            </a:r>
            <a:endParaRPr lang="en-US" dirty="0"/>
          </a:p>
        </p:txBody>
      </p:sp>
      <p:sp>
        <p:nvSpPr>
          <p:cNvPr id="9" name="Date Placeholder 8"/>
          <p:cNvSpPr>
            <a:spLocks noGrp="1"/>
          </p:cNvSpPr>
          <p:nvPr>
            <p:ph type="dt" sz="half" idx="10"/>
          </p:nvPr>
        </p:nvSpPr>
        <p:spPr/>
        <p:txBody>
          <a:bodyPr/>
          <a:lstStyle/>
          <a:p>
            <a:fld id="{93F83703-286A-44F1-9982-738CFB64D3D9}" type="datetime1">
              <a:rPr lang="cs-CZ" smtClean="0"/>
              <a:t>13. 5. 2016</a:t>
            </a:fld>
            <a:endParaRPr lang="cs-CZ"/>
          </a:p>
        </p:txBody>
      </p:sp>
      <p:sp>
        <p:nvSpPr>
          <p:cNvPr id="10" name="Slide Number Placeholder 9"/>
          <p:cNvSpPr>
            <a:spLocks noGrp="1"/>
          </p:cNvSpPr>
          <p:nvPr>
            <p:ph type="sldNum" sz="quarter" idx="11"/>
          </p:nvPr>
        </p:nvSpPr>
        <p:spPr/>
        <p:txBody>
          <a:bodyPr/>
          <a:lstStyle/>
          <a:p>
            <a:fld id="{B09C2C3F-2DB6-42EA-A5C7-5128E6D783F9}" type="slidenum">
              <a:rPr lang="cs-CZ" smtClean="0"/>
              <a:pPr/>
              <a:t>‹#›</a:t>
            </a:fld>
            <a:endParaRPr lang="cs-CZ"/>
          </a:p>
        </p:txBody>
      </p:sp>
      <p:sp>
        <p:nvSpPr>
          <p:cNvPr id="11" name="Footer Placeholder 10"/>
          <p:cNvSpPr>
            <a:spLocks noGrp="1"/>
          </p:cNvSpPr>
          <p:nvPr>
            <p:ph type="ftr" sz="quarter" idx="12"/>
          </p:nvPr>
        </p:nvSpPr>
        <p:spPr/>
        <p:txBody>
          <a:bodyPr/>
          <a:lstStyle/>
          <a:p>
            <a:endParaRPr lang="cs-CZ"/>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485ECF4E-B794-422F-916A-44DB113F186D}" type="datetime1">
              <a:rPr lang="cs-CZ" smtClean="0"/>
              <a:t>13. 5. 2016</a:t>
            </a:fld>
            <a:endParaRPr lang="cs-CZ"/>
          </a:p>
        </p:txBody>
      </p:sp>
      <p:sp>
        <p:nvSpPr>
          <p:cNvPr id="9" name="Slide Number Placeholder 8"/>
          <p:cNvSpPr>
            <a:spLocks noGrp="1"/>
          </p:cNvSpPr>
          <p:nvPr>
            <p:ph type="sldNum" sz="quarter" idx="11"/>
          </p:nvPr>
        </p:nvSpPr>
        <p:spPr/>
        <p:txBody>
          <a:bodyPr/>
          <a:lstStyle/>
          <a:p>
            <a:fld id="{B09C2C3F-2DB6-42EA-A5C7-5128E6D783F9}" type="slidenum">
              <a:rPr lang="cs-CZ" smtClean="0"/>
              <a:pPr/>
              <a:t>‹#›</a:t>
            </a:fld>
            <a:endParaRPr lang="cs-CZ"/>
          </a:p>
        </p:txBody>
      </p:sp>
      <p:sp>
        <p:nvSpPr>
          <p:cNvPr id="10" name="Footer Placeholder 9"/>
          <p:cNvSpPr>
            <a:spLocks noGrp="1"/>
          </p:cNvSpPr>
          <p:nvPr>
            <p:ph type="ftr" sz="quarter" idx="12"/>
          </p:nvPr>
        </p:nvSpPr>
        <p:spPr/>
        <p:txBody>
          <a:bodyPr/>
          <a:lstStyle/>
          <a:p>
            <a:endParaRPr lang="cs-CZ"/>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613400" y="1676411"/>
            <a:ext cx="2724150" cy="1874837"/>
          </a:xfrm>
        </p:spPr>
        <p:txBody>
          <a:bodyPr anchor="b">
            <a:normAutofit/>
          </a:bodyPr>
          <a:lstStyle>
            <a:lvl1pPr algn="r">
              <a:defRPr sz="2000" b="0">
                <a:effectLst/>
              </a:defRPr>
            </a:lvl1pPr>
          </a:lstStyle>
          <a:p>
            <a:r>
              <a:rPr lang="cs-CZ" smtClean="0"/>
              <a:t>Kliknutím lze upravit styl.</a:t>
            </a:r>
            <a:endParaRPr lang="en-US" dirty="0"/>
          </a:p>
        </p:txBody>
      </p:sp>
      <p:sp>
        <p:nvSpPr>
          <p:cNvPr id="3" name="Content Placeholder 2"/>
          <p:cNvSpPr>
            <a:spLocks noGrp="1"/>
          </p:cNvSpPr>
          <p:nvPr>
            <p:ph idx="1"/>
          </p:nvPr>
        </p:nvSpPr>
        <p:spPr>
          <a:xfrm>
            <a:off x="330200" y="1676400"/>
            <a:ext cx="5091684"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14" name="Text Placeholder 3"/>
          <p:cNvSpPr>
            <a:spLocks noGrp="1"/>
          </p:cNvSpPr>
          <p:nvPr>
            <p:ph type="body" sz="half" idx="2"/>
          </p:nvPr>
        </p:nvSpPr>
        <p:spPr>
          <a:xfrm>
            <a:off x="5943600" y="3552372"/>
            <a:ext cx="239395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15" name="Date Placeholder 14"/>
          <p:cNvSpPr>
            <a:spLocks noGrp="1"/>
          </p:cNvSpPr>
          <p:nvPr>
            <p:ph type="dt" sz="half" idx="10"/>
          </p:nvPr>
        </p:nvSpPr>
        <p:spPr/>
        <p:txBody>
          <a:bodyPr/>
          <a:lstStyle/>
          <a:p>
            <a:fld id="{36CAC5D5-92C9-4900-8170-01FEDE683048}" type="datetime1">
              <a:rPr lang="cs-CZ" smtClean="0"/>
              <a:t>13. 5. 2016</a:t>
            </a:fld>
            <a:endParaRPr lang="cs-CZ"/>
          </a:p>
        </p:txBody>
      </p:sp>
      <p:sp>
        <p:nvSpPr>
          <p:cNvPr id="16" name="Slide Number Placeholder 15"/>
          <p:cNvSpPr>
            <a:spLocks noGrp="1"/>
          </p:cNvSpPr>
          <p:nvPr>
            <p:ph type="sldNum" sz="quarter" idx="11"/>
          </p:nvPr>
        </p:nvSpPr>
        <p:spPr/>
        <p:txBody>
          <a:bodyPr/>
          <a:lstStyle/>
          <a:p>
            <a:fld id="{B09C2C3F-2DB6-42EA-A5C7-5128E6D783F9}" type="slidenum">
              <a:rPr lang="cs-CZ" smtClean="0"/>
              <a:pPr/>
              <a:t>‹#›</a:t>
            </a:fld>
            <a:endParaRPr lang="cs-CZ"/>
          </a:p>
        </p:txBody>
      </p:sp>
      <p:sp>
        <p:nvSpPr>
          <p:cNvPr id="17" name="Footer Placeholder 16"/>
          <p:cNvSpPr>
            <a:spLocks noGrp="1"/>
          </p:cNvSpPr>
          <p:nvPr>
            <p:ph type="ftr" sz="quarter" idx="12"/>
          </p:nvPr>
        </p:nvSpPr>
        <p:spPr/>
        <p:txBody>
          <a:bodyPr/>
          <a:lstStyle/>
          <a:p>
            <a:endParaRPr lang="cs-CZ"/>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30206" y="1676400"/>
            <a:ext cx="5088381"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a:p>
        </p:txBody>
      </p:sp>
      <p:sp>
        <p:nvSpPr>
          <p:cNvPr id="11" name="Title 1"/>
          <p:cNvSpPr>
            <a:spLocks noGrp="1"/>
          </p:cNvSpPr>
          <p:nvPr>
            <p:ph type="title"/>
          </p:nvPr>
        </p:nvSpPr>
        <p:spPr>
          <a:xfrm>
            <a:off x="5613400" y="1676400"/>
            <a:ext cx="2724150" cy="1875972"/>
          </a:xfrm>
        </p:spPr>
        <p:txBody>
          <a:bodyPr anchor="b">
            <a:normAutofit/>
          </a:bodyPr>
          <a:lstStyle>
            <a:lvl1pPr algn="r">
              <a:defRPr sz="2000" b="0">
                <a:effectLst/>
              </a:defRPr>
            </a:lvl1pPr>
          </a:lstStyle>
          <a:p>
            <a:r>
              <a:rPr lang="cs-CZ" smtClean="0"/>
              <a:t>Kliknutím lze upravit styl.</a:t>
            </a:r>
            <a:endParaRPr lang="en-US" dirty="0"/>
          </a:p>
        </p:txBody>
      </p:sp>
      <p:sp>
        <p:nvSpPr>
          <p:cNvPr id="12" name="Text Placeholder 3"/>
          <p:cNvSpPr>
            <a:spLocks noGrp="1"/>
          </p:cNvSpPr>
          <p:nvPr>
            <p:ph type="body" sz="half" idx="2"/>
          </p:nvPr>
        </p:nvSpPr>
        <p:spPr>
          <a:xfrm>
            <a:off x="5943600" y="3552372"/>
            <a:ext cx="239395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16" name="Date Placeholder 15"/>
          <p:cNvSpPr>
            <a:spLocks noGrp="1"/>
          </p:cNvSpPr>
          <p:nvPr>
            <p:ph type="dt" sz="half" idx="10"/>
          </p:nvPr>
        </p:nvSpPr>
        <p:spPr/>
        <p:txBody>
          <a:bodyPr/>
          <a:lstStyle/>
          <a:p>
            <a:fld id="{F466C799-D456-47FB-8016-D16DF3C22394}" type="datetime1">
              <a:rPr lang="cs-CZ" smtClean="0"/>
              <a:t>13. 5. 2016</a:t>
            </a:fld>
            <a:endParaRPr lang="cs-CZ"/>
          </a:p>
        </p:txBody>
      </p:sp>
      <p:sp>
        <p:nvSpPr>
          <p:cNvPr id="17" name="Slide Number Placeholder 16"/>
          <p:cNvSpPr>
            <a:spLocks noGrp="1"/>
          </p:cNvSpPr>
          <p:nvPr>
            <p:ph type="sldNum" sz="quarter" idx="11"/>
          </p:nvPr>
        </p:nvSpPr>
        <p:spPr/>
        <p:txBody>
          <a:bodyPr/>
          <a:lstStyle/>
          <a:p>
            <a:fld id="{B09C2C3F-2DB6-42EA-A5C7-5128E6D783F9}" type="slidenum">
              <a:rPr lang="cs-CZ" smtClean="0"/>
              <a:pPr/>
              <a:t>‹#›</a:t>
            </a:fld>
            <a:endParaRPr lang="cs-CZ"/>
          </a:p>
        </p:txBody>
      </p:sp>
      <p:sp>
        <p:nvSpPr>
          <p:cNvPr id="18" name="Footer Placeholder 17"/>
          <p:cNvSpPr>
            <a:spLocks noGrp="1"/>
          </p:cNvSpPr>
          <p:nvPr>
            <p:ph type="ftr" sz="quarter" idx="12"/>
          </p:nvPr>
        </p:nvSpPr>
        <p:spPr/>
        <p:txBody>
          <a:bodyPr/>
          <a:lstStyle/>
          <a:p>
            <a:endParaRPr lang="cs-CZ"/>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3" cstate="print"/>
          <a:stretch>
            <a:fillRect/>
          </a:stretch>
        </p:blipFill>
        <p:spPr>
          <a:xfrm>
            <a:off x="9559007" y="0"/>
            <a:ext cx="346999" cy="6858000"/>
          </a:xfrm>
          <a:prstGeom prst="rect">
            <a:avLst/>
          </a:prstGeom>
        </p:spPr>
      </p:pic>
      <p:sp>
        <p:nvSpPr>
          <p:cNvPr id="2" name="Title Placeholder 1"/>
          <p:cNvSpPr>
            <a:spLocks noGrp="1"/>
          </p:cNvSpPr>
          <p:nvPr>
            <p:ph type="title"/>
          </p:nvPr>
        </p:nvSpPr>
        <p:spPr>
          <a:xfrm>
            <a:off x="5283200" y="457200"/>
            <a:ext cx="3054350" cy="5715000"/>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495300" y="457211"/>
            <a:ext cx="3962400" cy="5714999"/>
          </a:xfrm>
          <a:prstGeom prst="rect">
            <a:avLst/>
          </a:prstGeom>
        </p:spPr>
        <p:txBody>
          <a:bodyPr vert="horz" lIns="91440" tIns="45720" rIns="91440" bIns="45720" rtlCol="0" anchor="ct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8" name="Slide Number Placeholder 7"/>
          <p:cNvSpPr>
            <a:spLocks noGrp="1"/>
          </p:cNvSpPr>
          <p:nvPr>
            <p:ph type="sldNum" sz="quarter" idx="4"/>
          </p:nvPr>
        </p:nvSpPr>
        <p:spPr>
          <a:xfrm>
            <a:off x="8420100" y="6400800"/>
            <a:ext cx="57785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B09C2C3F-2DB6-42EA-A5C7-5128E6D783F9}" type="slidenum">
              <a:rPr lang="cs-CZ" smtClean="0"/>
              <a:pPr/>
              <a:t>‹#›</a:t>
            </a:fld>
            <a:endParaRPr lang="cs-CZ"/>
          </a:p>
        </p:txBody>
      </p:sp>
      <p:sp>
        <p:nvSpPr>
          <p:cNvPr id="9" name="Date Placeholder 8"/>
          <p:cNvSpPr>
            <a:spLocks noGrp="1"/>
          </p:cNvSpPr>
          <p:nvPr>
            <p:ph type="dt" sz="half" idx="2"/>
          </p:nvPr>
        </p:nvSpPr>
        <p:spPr>
          <a:xfrm>
            <a:off x="5283207" y="6426212"/>
            <a:ext cx="305434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05480415-DB6A-4B03-B202-4DA8B9689A64}" type="datetime1">
              <a:rPr lang="cs-CZ" smtClean="0"/>
              <a:t>13. 5. 2016</a:t>
            </a:fld>
            <a:endParaRPr lang="cs-CZ"/>
          </a:p>
        </p:txBody>
      </p:sp>
      <p:sp>
        <p:nvSpPr>
          <p:cNvPr id="10" name="Footer Placeholder 9"/>
          <p:cNvSpPr>
            <a:spLocks noGrp="1"/>
          </p:cNvSpPr>
          <p:nvPr>
            <p:ph type="ftr" sz="quarter" idx="3"/>
          </p:nvPr>
        </p:nvSpPr>
        <p:spPr>
          <a:xfrm>
            <a:off x="5281487" y="6296248"/>
            <a:ext cx="3056069" cy="152400"/>
          </a:xfrm>
          <a:prstGeom prst="rect">
            <a:avLst/>
          </a:prstGeom>
        </p:spPr>
        <p:txBody>
          <a:bodyPr vert="horz" lIns="91440" tIns="45720" rIns="91440" bIns="45720" rtlCol="0" anchor="b"/>
          <a:lstStyle>
            <a:lvl1pPr algn="r">
              <a:defRPr sz="1050">
                <a:solidFill>
                  <a:schemeClr val="tx1"/>
                </a:solidFill>
              </a:defRPr>
            </a:lvl1pPr>
          </a:lstStyle>
          <a:p>
            <a:endParaRPr lang="cs-CZ"/>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iming>
    <p:tnLst>
      <p:par>
        <p:cTn id="1" dur="indefinite" restart="never" nodeType="tmRoot"/>
      </p:par>
    </p:tnLst>
  </p:timing>
  <p:hf hdr="0" ftr="0" dt="0"/>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Nadpis 1"/>
          <p:cNvSpPr>
            <a:spLocks noGrp="1"/>
          </p:cNvSpPr>
          <p:nvPr>
            <p:ph type="title"/>
          </p:nvPr>
        </p:nvSpPr>
        <p:spPr>
          <a:xfrm>
            <a:off x="101302" y="1124743"/>
            <a:ext cx="8397751" cy="1656185"/>
          </a:xfrm>
        </p:spPr>
        <p:txBody>
          <a:bodyPr>
            <a:normAutofit fontScale="90000"/>
          </a:bodyPr>
          <a:lstStyle/>
          <a:p>
            <a:pPr algn="ctr"/>
            <a:r>
              <a:rPr lang="cs-CZ" sz="3200" dirty="0" smtClean="0">
                <a:effectLst>
                  <a:outerShdw blurRad="38100" dist="38100" dir="2700000" algn="tl">
                    <a:srgbClr val="000000">
                      <a:alpha val="43137"/>
                    </a:srgbClr>
                  </a:outerShdw>
                </a:effectLst>
              </a:rPr>
              <a:t/>
            </a:r>
            <a:br>
              <a:rPr lang="cs-CZ" sz="3200" dirty="0" smtClean="0">
                <a:effectLst>
                  <a:outerShdw blurRad="38100" dist="38100" dir="2700000" algn="tl">
                    <a:srgbClr val="000000">
                      <a:alpha val="43137"/>
                    </a:srgbClr>
                  </a:outerShdw>
                </a:effectLst>
              </a:rPr>
            </a:br>
            <a:r>
              <a:rPr lang="cs-CZ" sz="3200" dirty="0">
                <a:effectLst>
                  <a:outerShdw blurRad="38100" dist="38100" dir="2700000" algn="tl">
                    <a:srgbClr val="000000">
                      <a:alpha val="43137"/>
                    </a:srgbClr>
                  </a:outerShdw>
                </a:effectLst>
              </a:rPr>
              <a:t/>
            </a:r>
            <a:br>
              <a:rPr lang="cs-CZ" sz="3200" dirty="0">
                <a:effectLst>
                  <a:outerShdw blurRad="38100" dist="38100" dir="2700000" algn="tl">
                    <a:srgbClr val="000000">
                      <a:alpha val="43137"/>
                    </a:srgbClr>
                  </a:outerShdw>
                </a:effectLst>
              </a:rPr>
            </a:br>
            <a:r>
              <a:rPr lang="cs-CZ" sz="3200" dirty="0" smtClean="0">
                <a:effectLst>
                  <a:outerShdw blurRad="38100" dist="38100" dir="2700000" algn="tl">
                    <a:srgbClr val="000000">
                      <a:alpha val="43137"/>
                    </a:srgbClr>
                  </a:outerShdw>
                </a:effectLst>
              </a:rPr>
              <a:t>                                 Návrh interiéru rekreační chaty </a:t>
            </a:r>
            <a:br>
              <a:rPr lang="cs-CZ" sz="3200" dirty="0" smtClean="0">
                <a:effectLst>
                  <a:outerShdw blurRad="38100" dist="38100" dir="2700000" algn="tl">
                    <a:srgbClr val="000000">
                      <a:alpha val="43137"/>
                    </a:srgbClr>
                  </a:outerShdw>
                </a:effectLst>
              </a:rPr>
            </a:br>
            <a:r>
              <a:rPr lang="cs-CZ" sz="3200" dirty="0" smtClean="0">
                <a:effectLst>
                  <a:outerShdw blurRad="38100" dist="38100" dir="2700000" algn="tl">
                    <a:srgbClr val="000000">
                      <a:alpha val="43137"/>
                    </a:srgbClr>
                  </a:outerShdw>
                </a:effectLst>
              </a:rPr>
              <a:t>                                                       Chrást nad Sázavou</a:t>
            </a:r>
            <a:r>
              <a:rPr lang="cs-CZ" sz="3200" dirty="0" smtClean="0">
                <a:effectLst/>
              </a:rPr>
              <a:t/>
            </a:r>
            <a:br>
              <a:rPr lang="cs-CZ" sz="3200" dirty="0" smtClean="0">
                <a:effectLst/>
              </a:rPr>
            </a:br>
            <a:endParaRPr lang="cs-CZ" sz="3200" dirty="0">
              <a:effectLst/>
            </a:endParaRPr>
          </a:p>
        </p:txBody>
      </p:sp>
      <p:sp>
        <p:nvSpPr>
          <p:cNvPr id="7" name="TextovéPole 6"/>
          <p:cNvSpPr txBox="1"/>
          <p:nvPr/>
        </p:nvSpPr>
        <p:spPr>
          <a:xfrm>
            <a:off x="41649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8" name="Přímá spojovací čára 7"/>
          <p:cNvCxnSpPr/>
          <p:nvPr/>
        </p:nvCxnSpPr>
        <p:spPr>
          <a:xfrm>
            <a:off x="488504" y="6597352"/>
            <a:ext cx="6858762"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Tabulka 5"/>
          <p:cNvGraphicFramePr>
            <a:graphicFrameLocks noGrp="1"/>
          </p:cNvGraphicFramePr>
          <p:nvPr>
            <p:extLst>
              <p:ext uri="{D42A27DB-BD31-4B8C-83A1-F6EECF244321}">
                <p14:modId xmlns:p14="http://schemas.microsoft.com/office/powerpoint/2010/main" val="2438358875"/>
              </p:ext>
            </p:extLst>
          </p:nvPr>
        </p:nvGraphicFramePr>
        <p:xfrm>
          <a:off x="6681192" y="5229200"/>
          <a:ext cx="2730843" cy="1397522"/>
        </p:xfrm>
        <a:graphic>
          <a:graphicData uri="http://schemas.openxmlformats.org/drawingml/2006/table">
            <a:tbl>
              <a:tblPr firstRow="1" bandRow="1">
                <a:tableStyleId>{5C22544A-7EE6-4342-B048-85BDC9FD1C3A}</a:tableStyleId>
              </a:tblPr>
              <a:tblGrid>
                <a:gridCol w="864667"/>
                <a:gridCol w="1866176"/>
              </a:tblGrid>
              <a:tr h="288032">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317761">
                <a:tc>
                  <a:txBody>
                    <a:bodyPr/>
                    <a:lstStyle/>
                    <a:p>
                      <a:r>
                        <a:rPr lang="cs-CZ" sz="1400" i="0" dirty="0" smtClean="0">
                          <a:effectLst/>
                        </a:rPr>
                        <a:t>Investor</a:t>
                      </a:r>
                      <a:endParaRPr lang="cs-CZ" sz="1400" i="0" dirty="0">
                        <a:effectLst/>
                      </a:endParaRPr>
                    </a:p>
                  </a:txBody>
                  <a:tcPr marL="99060" marR="99060">
                    <a:solidFill>
                      <a:srgbClr val="EE7C36"/>
                    </a:solidFill>
                  </a:tcPr>
                </a:tc>
                <a:tc>
                  <a:txBody>
                    <a:bodyPr/>
                    <a:lstStyle/>
                    <a:p>
                      <a:r>
                        <a:rPr lang="cs-CZ" sz="1200" i="0" dirty="0" err="1" smtClean="0">
                          <a:effectLst/>
                        </a:rPr>
                        <a:t>Ing.arch.Petr</a:t>
                      </a:r>
                      <a:r>
                        <a:rPr lang="cs-CZ" sz="1200" i="0" dirty="0" smtClean="0">
                          <a:effectLst/>
                        </a:rPr>
                        <a:t> Veverka</a:t>
                      </a:r>
                      <a:endParaRPr lang="cs-CZ" sz="1200" i="0" dirty="0">
                        <a:effectLst/>
                      </a:endParaRPr>
                    </a:p>
                  </a:txBody>
                  <a:tcPr marL="99060" marR="99060">
                    <a:solidFill>
                      <a:srgbClr val="EE7C36"/>
                    </a:solidFill>
                  </a:tcPr>
                </a:tc>
              </a:tr>
              <a:tr h="317761">
                <a:tc>
                  <a:txBody>
                    <a:bodyPr/>
                    <a:lstStyle/>
                    <a:p>
                      <a:r>
                        <a:rPr lang="cs-CZ" sz="1400" i="0" dirty="0" smtClean="0">
                          <a:effectLst/>
                        </a:rPr>
                        <a:t>Místo</a:t>
                      </a:r>
                      <a:endParaRPr lang="cs-CZ" sz="1400" i="0" dirty="0">
                        <a:effectLst/>
                      </a:endParaRPr>
                    </a:p>
                  </a:txBody>
                  <a:tcPr marL="99060" marR="99060">
                    <a:solidFill>
                      <a:srgbClr val="EE7C36"/>
                    </a:solidFill>
                  </a:tcPr>
                </a:tc>
                <a:tc>
                  <a:txBody>
                    <a:bodyPr/>
                    <a:lstStyle/>
                    <a:p>
                      <a:r>
                        <a:rPr lang="cs-CZ" sz="1200" i="0" dirty="0" smtClean="0">
                          <a:effectLst/>
                        </a:rPr>
                        <a:t>Chrást nad Sázavou, </a:t>
                      </a:r>
                      <a:r>
                        <a:rPr lang="cs-CZ" sz="1200" i="0" dirty="0" err="1" smtClean="0">
                          <a:effectLst/>
                        </a:rPr>
                        <a:t>parc.č</a:t>
                      </a:r>
                      <a:r>
                        <a:rPr lang="cs-CZ" sz="1200" i="0" dirty="0" smtClean="0">
                          <a:effectLst/>
                        </a:rPr>
                        <a:t>. 4002/7</a:t>
                      </a:r>
                      <a:endParaRPr lang="cs-CZ" sz="1200" i="0" dirty="0">
                        <a:effectLst/>
                      </a:endParaRPr>
                    </a:p>
                  </a:txBody>
                  <a:tcPr marL="99060" marR="99060">
                    <a:solidFill>
                      <a:srgbClr val="EE7C36"/>
                    </a:solidFill>
                  </a:tcPr>
                </a:tc>
              </a:tr>
              <a:tr h="317761">
                <a:tc>
                  <a:txBody>
                    <a:bodyPr/>
                    <a:lstStyle/>
                    <a:p>
                      <a:r>
                        <a:rPr lang="cs-CZ" sz="1400" i="0" dirty="0" smtClean="0">
                          <a:effectLst/>
                        </a:rPr>
                        <a:t>Návrh</a:t>
                      </a:r>
                      <a:endParaRPr lang="cs-CZ" sz="1400" i="0" dirty="0">
                        <a:effectLst/>
                      </a:endParaRPr>
                    </a:p>
                  </a:txBody>
                  <a:tcPr marL="99060" marR="99060">
                    <a:solidFill>
                      <a:srgbClr val="EE7C36"/>
                    </a:solidFill>
                  </a:tcPr>
                </a:tc>
                <a:tc>
                  <a:txBody>
                    <a:bodyPr/>
                    <a:lstStyle/>
                    <a:p>
                      <a:r>
                        <a:rPr lang="cs-CZ" sz="1200" i="0" dirty="0" smtClean="0">
                          <a:effectLst/>
                        </a:rPr>
                        <a:t>Miriam Režná</a:t>
                      </a:r>
                      <a:endParaRPr lang="cs-CZ" sz="1200" i="0" dirty="0">
                        <a:effectLst/>
                      </a:endParaRPr>
                    </a:p>
                  </a:txBody>
                  <a:tcPr marL="99060" marR="99060">
                    <a:solidFill>
                      <a:srgbClr val="EE7C36"/>
                    </a:solidFill>
                  </a:tcPr>
                </a:tc>
              </a:tr>
            </a:tbl>
          </a:graphicData>
        </a:graphic>
      </p:graphicFrame>
      <p:sp>
        <p:nvSpPr>
          <p:cNvPr id="3" name="Podnadpis 2"/>
          <p:cNvSpPr>
            <a:spLocks noGrp="1"/>
          </p:cNvSpPr>
          <p:nvPr>
            <p:ph type="subTitle" idx="1"/>
          </p:nvPr>
        </p:nvSpPr>
        <p:spPr>
          <a:xfrm>
            <a:off x="7578626" y="4941168"/>
            <a:ext cx="1728192" cy="413792"/>
          </a:xfrm>
        </p:spPr>
        <p:txBody>
          <a:bodyPr>
            <a:normAutofit/>
          </a:bodyPr>
          <a:lstStyle/>
          <a:p>
            <a:pPr algn="l"/>
            <a:r>
              <a:rPr lang="cs-CZ" b="1" dirty="0" smtClean="0">
                <a:solidFill>
                  <a:schemeClr val="bg1"/>
                </a:solidFill>
              </a:rPr>
              <a:t>29.04.2016</a:t>
            </a:r>
            <a:endParaRPr lang="cs-CZ" b="1" dirty="0">
              <a:solidFill>
                <a:schemeClr val="bg1"/>
              </a:solidFill>
            </a:endParaRPr>
          </a:p>
        </p:txBody>
      </p:sp>
      <p:pic>
        <p:nvPicPr>
          <p:cNvPr id="5" name="Obrázek 4"/>
          <p:cNvPicPr>
            <a:picLocks noChangeAspect="1"/>
          </p:cNvPicPr>
          <p:nvPr/>
        </p:nvPicPr>
        <p:blipFill>
          <a:blip r:embed="rId3" cstate="print">
            <a:grayscl/>
            <a:extLst>
              <a:ext uri="{BEBA8EAE-BF5A-486C-A8C5-ECC9F3942E4B}">
                <a14:imgProps xmlns:a14="http://schemas.microsoft.com/office/drawing/2010/main">
                  <a14:imgLayer r:embed="rId4">
                    <a14:imgEffect>
                      <a14:artisticPhotocopy/>
                    </a14:imgEffect>
                    <a14:imgEffect>
                      <a14:colorTemperature colorTemp="4700"/>
                    </a14:imgEffect>
                    <a14:imgEffect>
                      <a14:saturation sat="66000"/>
                    </a14:imgEffect>
                    <a14:imgEffect>
                      <a14:brightnessContrast bright="4000" contrast="-1000"/>
                    </a14:imgEffect>
                  </a14:imgLayer>
                </a14:imgProps>
              </a:ext>
              <a:ext uri="{28A0092B-C50C-407E-A947-70E740481C1C}">
                <a14:useLocalDpi xmlns:a14="http://schemas.microsoft.com/office/drawing/2010/main" val="0"/>
              </a:ext>
            </a:extLst>
          </a:blip>
          <a:stretch>
            <a:fillRect/>
          </a:stretch>
        </p:blipFill>
        <p:spPr>
          <a:xfrm>
            <a:off x="741488" y="2780928"/>
            <a:ext cx="5998764" cy="2721244"/>
          </a:xfrm>
          <a:prstGeom prst="rect">
            <a:avLst/>
          </a:prstGeom>
          <a:noFill/>
          <a:effectLst>
            <a:glow rad="520700">
              <a:schemeClr val="tx1">
                <a:alpha val="27000"/>
              </a:schemeClr>
            </a:glow>
            <a:outerShdw blurRad="50800" dist="495300" dir="13680000" algn="tr" rotWithShape="0">
              <a:prstClr val="black">
                <a:alpha val="40000"/>
              </a:prstClr>
            </a:outerShdw>
            <a:softEdge rad="660400"/>
          </a:effectLst>
          <a:scene3d>
            <a:camera prst="perspectiveRight"/>
            <a:lightRig rig="threePt" dir="t"/>
          </a:scene3d>
          <a:sp3d>
            <a:bevelT/>
            <a:bevelB/>
          </a:sp3d>
        </p:spPr>
      </p:pic>
      <p:pic>
        <p:nvPicPr>
          <p:cNvPr id="1028" name="Picture 4" descr="C:\Users\DD studio\Downloads\logo WHITE.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1288" y="249544"/>
            <a:ext cx="1615530" cy="344916"/>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p:cNvPicPr/>
          <p:nvPr/>
        </p:nvPicPr>
        <p:blipFill>
          <a:blip r:embed="rId6">
            <a:extLst>
              <a:ext uri="{28A0092B-C50C-407E-A947-70E740481C1C}">
                <a14:useLocalDpi xmlns:a14="http://schemas.microsoft.com/office/drawing/2010/main" val="0"/>
              </a:ext>
            </a:extLst>
          </a:blip>
          <a:srcRect/>
          <a:stretch>
            <a:fillRect/>
          </a:stretch>
        </p:blipFill>
        <p:spPr bwMode="auto">
          <a:xfrm>
            <a:off x="416496" y="198280"/>
            <a:ext cx="6930770" cy="710440"/>
          </a:xfrm>
          <a:prstGeom prst="rect">
            <a:avLst/>
          </a:prstGeom>
          <a:noFill/>
          <a:ln>
            <a:noFill/>
          </a:ln>
        </p:spPr>
      </p:pic>
    </p:spTree>
    <p:extLst>
      <p:ext uri="{BB962C8B-B14F-4D97-AF65-F5344CB8AC3E}">
        <p14:creationId xmlns:p14="http://schemas.microsoft.com/office/powerpoint/2010/main" val="3989286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10</a:t>
            </a:fld>
            <a:endParaRPr lang="cs-CZ" dirty="0"/>
          </a:p>
        </p:txBody>
      </p:sp>
      <p:sp>
        <p:nvSpPr>
          <p:cNvPr id="3" name="Zástupný symbol pro obsah 2"/>
          <p:cNvSpPr>
            <a:spLocks noGrp="1"/>
          </p:cNvSpPr>
          <p:nvPr>
            <p:ph idx="4294967295"/>
          </p:nvPr>
        </p:nvSpPr>
        <p:spPr>
          <a:xfrm>
            <a:off x="818543" y="1052736"/>
            <a:ext cx="8382929" cy="5184576"/>
          </a:xfrm>
        </p:spPr>
        <p:txBody>
          <a:bodyPr anchor="t"/>
          <a:lstStyle/>
          <a:p>
            <a:pPr>
              <a:buNone/>
            </a:pPr>
            <a:r>
              <a:rPr lang="cs-CZ" b="1" dirty="0" smtClean="0"/>
              <a:t>8. Navržený koncept – spací patro</a:t>
            </a: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sp>
        <p:nvSpPr>
          <p:cNvPr id="20" name="TextovéPole 19"/>
          <p:cNvSpPr txBox="1"/>
          <p:nvPr/>
        </p:nvSpPr>
        <p:spPr>
          <a:xfrm>
            <a:off x="1496616" y="2460258"/>
            <a:ext cx="261610" cy="276999"/>
          </a:xfrm>
          <a:prstGeom prst="rect">
            <a:avLst/>
          </a:prstGeom>
          <a:noFill/>
        </p:spPr>
        <p:txBody>
          <a:bodyPr wrap="none" rtlCol="0">
            <a:spAutoFit/>
          </a:bodyPr>
          <a:lstStyle/>
          <a:p>
            <a:r>
              <a:rPr lang="cs-CZ" sz="1200" dirty="0" smtClean="0"/>
              <a:t>I.</a:t>
            </a:r>
            <a:endParaRPr lang="cs-CZ" sz="1200" dirty="0"/>
          </a:p>
        </p:txBody>
      </p:sp>
      <p:sp>
        <p:nvSpPr>
          <p:cNvPr id="21" name="TextovéPole 20"/>
          <p:cNvSpPr txBox="1"/>
          <p:nvPr/>
        </p:nvSpPr>
        <p:spPr>
          <a:xfrm>
            <a:off x="7833320" y="2460258"/>
            <a:ext cx="357790" cy="369332"/>
          </a:xfrm>
          <a:prstGeom prst="rect">
            <a:avLst/>
          </a:prstGeom>
          <a:noFill/>
        </p:spPr>
        <p:txBody>
          <a:bodyPr wrap="none" rtlCol="0">
            <a:spAutoFit/>
          </a:bodyPr>
          <a:lstStyle/>
          <a:p>
            <a:r>
              <a:rPr lang="cs-CZ" dirty="0" smtClean="0"/>
              <a:t>II.</a:t>
            </a:r>
            <a:endParaRPr lang="cs-CZ"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940" y="1714098"/>
            <a:ext cx="8208912" cy="346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Tabulka 7"/>
          <p:cNvGraphicFramePr>
            <a:graphicFrameLocks noGrp="1"/>
          </p:cNvGraphicFramePr>
          <p:nvPr>
            <p:extLst>
              <p:ext uri="{D42A27DB-BD31-4B8C-83A1-F6EECF244321}">
                <p14:modId xmlns:p14="http://schemas.microsoft.com/office/powerpoint/2010/main" val="1256383036"/>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
        <p:nvSpPr>
          <p:cNvPr id="12" name="Čárový popisek 1 11"/>
          <p:cNvSpPr/>
          <p:nvPr/>
        </p:nvSpPr>
        <p:spPr>
          <a:xfrm>
            <a:off x="4019111" y="1454027"/>
            <a:ext cx="1352369" cy="233009"/>
          </a:xfrm>
          <a:prstGeom prst="borderCallout1">
            <a:avLst>
              <a:gd name="adj1" fmla="val 47969"/>
              <a:gd name="adj2" fmla="val -15658"/>
              <a:gd name="adj3" fmla="val 381381"/>
              <a:gd name="adj4" fmla="val -162413"/>
            </a:avLst>
          </a:prstGeom>
          <a:solidFill>
            <a:schemeClr val="bg1">
              <a:alpha val="46000"/>
            </a:schemeClr>
          </a:solidFill>
          <a:ln>
            <a:solidFill>
              <a:schemeClr val="bg2">
                <a:lumMod val="90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050" i="1" dirty="0" smtClean="0"/>
              <a:t>P   </a:t>
            </a:r>
            <a:r>
              <a:rPr lang="cs-CZ" sz="1050" i="1" dirty="0" smtClean="0">
                <a:solidFill>
                  <a:schemeClr val="tx1"/>
                </a:solidFill>
              </a:rPr>
              <a:t>spací patra I. </a:t>
            </a:r>
            <a:r>
              <a:rPr lang="cs-CZ" sz="1050" i="1" dirty="0">
                <a:solidFill>
                  <a:schemeClr val="tx1"/>
                </a:solidFill>
              </a:rPr>
              <a:t>a</a:t>
            </a:r>
            <a:r>
              <a:rPr lang="cs-CZ" sz="1050" i="1" dirty="0" smtClean="0">
                <a:solidFill>
                  <a:schemeClr val="tx1"/>
                </a:solidFill>
              </a:rPr>
              <a:t> II</a:t>
            </a:r>
            <a:endParaRPr lang="cs-CZ" sz="1050" i="1" dirty="0"/>
          </a:p>
        </p:txBody>
      </p:sp>
      <p:cxnSp>
        <p:nvCxnSpPr>
          <p:cNvPr id="4" name="Přímá spojnice se šipkou 3"/>
          <p:cNvCxnSpPr/>
          <p:nvPr/>
        </p:nvCxnSpPr>
        <p:spPr>
          <a:xfrm>
            <a:off x="5529064" y="1714098"/>
            <a:ext cx="1944216" cy="746160"/>
          </a:xfrm>
          <a:prstGeom prst="straightConnector1">
            <a:avLst/>
          </a:prstGeom>
          <a:ln w="19050">
            <a:solidFill>
              <a:schemeClr val="bg2">
                <a:lumMod val="9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567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11</a:t>
            </a:fld>
            <a:endParaRPr lang="cs-CZ" dirty="0"/>
          </a:p>
        </p:txBody>
      </p:sp>
      <p:sp>
        <p:nvSpPr>
          <p:cNvPr id="3" name="Zástupný symbol pro obsah 2"/>
          <p:cNvSpPr>
            <a:spLocks noGrp="1"/>
          </p:cNvSpPr>
          <p:nvPr>
            <p:ph idx="4294967295"/>
          </p:nvPr>
        </p:nvSpPr>
        <p:spPr>
          <a:xfrm>
            <a:off x="632520" y="1124744"/>
            <a:ext cx="8382929" cy="5184576"/>
          </a:xfrm>
        </p:spPr>
        <p:txBody>
          <a:bodyPr anchor="t"/>
          <a:lstStyle/>
          <a:p>
            <a:pPr>
              <a:buNone/>
            </a:pPr>
            <a:r>
              <a:rPr lang="cs-CZ" b="1" dirty="0" smtClean="0"/>
              <a:t> 9. Předsíň </a:t>
            </a:r>
          </a:p>
          <a:p>
            <a:pPr>
              <a:buNone/>
            </a:pPr>
            <a:r>
              <a:rPr lang="cs-CZ" dirty="0" smtClean="0"/>
              <a:t> 9.1. Půdorys a popis</a:t>
            </a:r>
          </a:p>
          <a:p>
            <a:pPr>
              <a:buNone/>
            </a:pP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416" y="2996952"/>
            <a:ext cx="2864545" cy="2414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Tabulka 7"/>
          <p:cNvGraphicFramePr>
            <a:graphicFrameLocks noGrp="1"/>
          </p:cNvGraphicFramePr>
          <p:nvPr>
            <p:extLst>
              <p:ext uri="{D42A27DB-BD31-4B8C-83A1-F6EECF244321}">
                <p14:modId xmlns:p14="http://schemas.microsoft.com/office/powerpoint/2010/main" val="1001328509"/>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
        <p:nvSpPr>
          <p:cNvPr id="26" name="Čárový popisek 1 25"/>
          <p:cNvSpPr/>
          <p:nvPr/>
        </p:nvSpPr>
        <p:spPr>
          <a:xfrm>
            <a:off x="874416" y="2464028"/>
            <a:ext cx="1072232" cy="233009"/>
          </a:xfrm>
          <a:prstGeom prst="borderCallout1">
            <a:avLst>
              <a:gd name="adj1" fmla="val 102473"/>
              <a:gd name="adj2" fmla="val 48302"/>
              <a:gd name="adj3" fmla="val 185165"/>
              <a:gd name="adj4" fmla="val 48223"/>
            </a:avLst>
          </a:prstGeom>
          <a:solidFill>
            <a:schemeClr val="bg1">
              <a:alpha val="46000"/>
            </a:schemeClr>
          </a:solidFill>
          <a:ln>
            <a:solidFill>
              <a:schemeClr val="bg2">
                <a:lumMod val="90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100" i="1" dirty="0" smtClean="0"/>
              <a:t>P   </a:t>
            </a:r>
            <a:r>
              <a:rPr lang="cs-CZ" sz="1200" i="1" dirty="0" smtClean="0">
                <a:solidFill>
                  <a:schemeClr val="tx1"/>
                </a:solidFill>
              </a:rPr>
              <a:t>půdorys</a:t>
            </a:r>
            <a:endParaRPr lang="cs-CZ" sz="1200" i="1" dirty="0"/>
          </a:p>
        </p:txBody>
      </p:sp>
      <p:sp>
        <p:nvSpPr>
          <p:cNvPr id="22" name="TextovéPole 21"/>
          <p:cNvSpPr txBox="1"/>
          <p:nvPr/>
        </p:nvSpPr>
        <p:spPr>
          <a:xfrm>
            <a:off x="4736976" y="1700808"/>
            <a:ext cx="4464496" cy="3247043"/>
          </a:xfrm>
          <a:prstGeom prst="rect">
            <a:avLst/>
          </a:prstGeom>
          <a:noFill/>
        </p:spPr>
        <p:txBody>
          <a:bodyPr wrap="square" rtlCol="0">
            <a:spAutoFit/>
          </a:bodyPr>
          <a:lstStyle/>
          <a:p>
            <a:pPr marL="285750" indent="-285750">
              <a:buFont typeface="Wingdings" panose="05000000000000000000" pitchFamily="2" charset="2"/>
              <a:buChar char="§"/>
            </a:pPr>
            <a:r>
              <a:rPr lang="cs-CZ" sz="1700" dirty="0" smtClean="0"/>
              <a:t>Vstup je situován ze západní strany a je zvenku kryt prodlouženou střechou</a:t>
            </a:r>
          </a:p>
          <a:p>
            <a:pPr marL="285750" indent="-285750">
              <a:buFont typeface="Wingdings" panose="05000000000000000000" pitchFamily="2" charset="2"/>
              <a:buChar char="§"/>
            </a:pPr>
            <a:r>
              <a:rPr lang="cs-CZ" sz="1700" dirty="0" smtClean="0"/>
              <a:t>Předsíň je ve venkovském stylu - bílá odkládací stěna, dřevěné obložení s bílým lakovým nátěrem, proutěné šuplíky na nezbytnosti</a:t>
            </a:r>
          </a:p>
          <a:p>
            <a:pPr marL="285750" indent="-285750">
              <a:buFont typeface="Wingdings" panose="05000000000000000000" pitchFamily="2" charset="2"/>
              <a:buChar char="§"/>
            </a:pPr>
            <a:r>
              <a:rPr lang="cs-CZ" sz="1700" dirty="0" smtClean="0"/>
              <a:t>Snížená část odkládací stěny bude pokryta sedacími polštáři v přírodních barvách</a:t>
            </a:r>
          </a:p>
          <a:p>
            <a:pPr marL="285750" indent="-285750">
              <a:buFont typeface="Wingdings" panose="05000000000000000000" pitchFamily="2" charset="2"/>
              <a:buChar char="§"/>
            </a:pPr>
            <a:r>
              <a:rPr lang="cs-CZ" sz="1700" dirty="0" smtClean="0"/>
              <a:t>Lamelová vinylová podlaha navržena jednotně pro celý interiér chaty v odstínu tmavý dub</a:t>
            </a:r>
          </a:p>
          <a:p>
            <a:pPr marL="285750" indent="-285750">
              <a:buFont typeface="Wingdings" panose="05000000000000000000" pitchFamily="2" charset="2"/>
              <a:buChar char="§"/>
            </a:pPr>
            <a:endParaRPr lang="cs-CZ" dirty="0"/>
          </a:p>
        </p:txBody>
      </p:sp>
      <p:sp>
        <p:nvSpPr>
          <p:cNvPr id="23" name="Šipka dolů 22"/>
          <p:cNvSpPr/>
          <p:nvPr/>
        </p:nvSpPr>
        <p:spPr>
          <a:xfrm>
            <a:off x="2648744" y="2400874"/>
            <a:ext cx="242316"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TextovéPole 23"/>
          <p:cNvSpPr txBox="1"/>
          <p:nvPr/>
        </p:nvSpPr>
        <p:spPr>
          <a:xfrm>
            <a:off x="2274830" y="1975611"/>
            <a:ext cx="929229" cy="276999"/>
          </a:xfrm>
          <a:prstGeom prst="rect">
            <a:avLst/>
          </a:prstGeom>
          <a:noFill/>
          <a:ln w="19050">
            <a:solidFill>
              <a:schemeClr val="bg2">
                <a:lumMod val="90000"/>
              </a:schemeClr>
            </a:solidFill>
          </a:ln>
        </p:spPr>
        <p:txBody>
          <a:bodyPr wrap="none" rtlCol="0">
            <a:spAutoFit/>
          </a:bodyPr>
          <a:lstStyle/>
          <a:p>
            <a:r>
              <a:rPr lang="cs-CZ" sz="1200" i="1" dirty="0"/>
              <a:t>h</a:t>
            </a:r>
            <a:r>
              <a:rPr lang="cs-CZ" sz="1200" i="1" dirty="0" smtClean="0"/>
              <a:t>lavní vstup</a:t>
            </a:r>
            <a:endParaRPr lang="cs-CZ" sz="1200" i="1" dirty="0"/>
          </a:p>
        </p:txBody>
      </p:sp>
    </p:spTree>
    <p:extLst>
      <p:ext uri="{BB962C8B-B14F-4D97-AF65-F5344CB8AC3E}">
        <p14:creationId xmlns:p14="http://schemas.microsoft.com/office/powerpoint/2010/main" val="2283912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12</a:t>
            </a:fld>
            <a:endParaRPr lang="cs-CZ" dirty="0"/>
          </a:p>
        </p:txBody>
      </p:sp>
      <p:sp>
        <p:nvSpPr>
          <p:cNvPr id="3" name="Zástupný symbol pro obsah 2"/>
          <p:cNvSpPr>
            <a:spLocks noGrp="1"/>
          </p:cNvSpPr>
          <p:nvPr>
            <p:ph idx="4294967295"/>
          </p:nvPr>
        </p:nvSpPr>
        <p:spPr>
          <a:xfrm>
            <a:off x="632520" y="1196752"/>
            <a:ext cx="8382929" cy="5184576"/>
          </a:xfrm>
        </p:spPr>
        <p:txBody>
          <a:bodyPr anchor="t"/>
          <a:lstStyle/>
          <a:p>
            <a:pPr>
              <a:buNone/>
            </a:pPr>
            <a:r>
              <a:rPr lang="cs-CZ" b="1" dirty="0" smtClean="0"/>
              <a:t> </a:t>
            </a:r>
            <a:r>
              <a:rPr lang="cs-CZ" dirty="0" smtClean="0"/>
              <a:t>9.2. Pohledy</a:t>
            </a:r>
          </a:p>
          <a:p>
            <a:pPr>
              <a:buNone/>
            </a:pP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graphicFrame>
        <p:nvGraphicFramePr>
          <p:cNvPr id="8" name="Tabulka 7"/>
          <p:cNvGraphicFramePr>
            <a:graphicFrameLocks noGrp="1"/>
          </p:cNvGraphicFramePr>
          <p:nvPr>
            <p:extLst>
              <p:ext uri="{D42A27DB-BD31-4B8C-83A1-F6EECF244321}">
                <p14:modId xmlns:p14="http://schemas.microsoft.com/office/powerpoint/2010/main" val="4139567434"/>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379" y="1052736"/>
            <a:ext cx="4953000" cy="2476500"/>
          </a:xfrm>
          <a:prstGeom prst="rect">
            <a:avLst/>
          </a:prstGeom>
        </p:spPr>
      </p:pic>
      <p:sp>
        <p:nvSpPr>
          <p:cNvPr id="20" name="Čárový popisek 1 19"/>
          <p:cNvSpPr/>
          <p:nvPr/>
        </p:nvSpPr>
        <p:spPr>
          <a:xfrm>
            <a:off x="2072680" y="1692315"/>
            <a:ext cx="1150179" cy="305018"/>
          </a:xfrm>
          <a:prstGeom prst="borderCallout1">
            <a:avLst>
              <a:gd name="adj1" fmla="val 47896"/>
              <a:gd name="adj2" fmla="val 108749"/>
              <a:gd name="adj3" fmla="val 45882"/>
              <a:gd name="adj4" fmla="val 170843"/>
            </a:avLst>
          </a:prstGeom>
          <a:solidFill>
            <a:schemeClr val="bg1">
              <a:alpha val="46000"/>
            </a:schemeClr>
          </a:solidFill>
          <a:ln>
            <a:solidFill>
              <a:schemeClr val="bg2">
                <a:lumMod val="90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050" i="1" dirty="0" smtClean="0">
                <a:solidFill>
                  <a:schemeClr val="tx1"/>
                </a:solidFill>
              </a:rPr>
              <a:t>odkládací prostor</a:t>
            </a:r>
            <a:endParaRPr lang="cs-CZ" sz="1050" i="1" dirty="0"/>
          </a:p>
        </p:txBody>
      </p:sp>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536" y="3529236"/>
            <a:ext cx="4953000" cy="2476500"/>
          </a:xfrm>
          <a:prstGeom prst="rect">
            <a:avLst/>
          </a:prstGeom>
        </p:spPr>
      </p:pic>
      <p:sp>
        <p:nvSpPr>
          <p:cNvPr id="19" name="Čárový popisek 1 18"/>
          <p:cNvSpPr/>
          <p:nvPr/>
        </p:nvSpPr>
        <p:spPr>
          <a:xfrm>
            <a:off x="6321152" y="3816951"/>
            <a:ext cx="1438211" cy="251620"/>
          </a:xfrm>
          <a:prstGeom prst="borderCallout1">
            <a:avLst>
              <a:gd name="adj1" fmla="val 56604"/>
              <a:gd name="adj2" fmla="val -12749"/>
              <a:gd name="adj3" fmla="val 56981"/>
              <a:gd name="adj4" fmla="val -36567"/>
            </a:avLst>
          </a:prstGeom>
          <a:ln>
            <a:solidFill>
              <a:schemeClr val="bg2">
                <a:lumMod val="75000"/>
                <a:alpha val="46000"/>
              </a:schemeClr>
            </a:solidFill>
            <a:prstDash val="solid"/>
            <a:headEnd type="none"/>
            <a:tailEnd type="triangle"/>
          </a:ln>
        </p:spPr>
        <p:style>
          <a:lnRef idx="2">
            <a:schemeClr val="dk1"/>
          </a:lnRef>
          <a:fillRef idx="1">
            <a:schemeClr val="lt1"/>
          </a:fillRef>
          <a:effectRef idx="0">
            <a:schemeClr val="dk1"/>
          </a:effectRef>
          <a:fontRef idx="minor">
            <a:schemeClr val="dk1"/>
          </a:fontRef>
        </p:style>
        <p:txBody>
          <a:bodyPr rtlCol="0" anchor="ctr"/>
          <a:lstStyle/>
          <a:p>
            <a:pPr algn="ctr"/>
            <a:r>
              <a:rPr lang="cs-CZ" sz="1050" i="1" dirty="0"/>
              <a:t>d</a:t>
            </a:r>
            <a:r>
              <a:rPr lang="cs-CZ" sz="1050" i="1" dirty="0" smtClean="0"/>
              <a:t>etail odkládací stěny</a:t>
            </a:r>
            <a:endParaRPr lang="cs-CZ" sz="1050" i="1" dirty="0"/>
          </a:p>
        </p:txBody>
      </p:sp>
    </p:spTree>
    <p:extLst>
      <p:ext uri="{BB962C8B-B14F-4D97-AF65-F5344CB8AC3E}">
        <p14:creationId xmlns:p14="http://schemas.microsoft.com/office/powerpoint/2010/main" val="774300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13</a:t>
            </a:fld>
            <a:endParaRPr lang="cs-CZ" dirty="0"/>
          </a:p>
        </p:txBody>
      </p:sp>
      <p:sp>
        <p:nvSpPr>
          <p:cNvPr id="3" name="Zástupný symbol pro obsah 2"/>
          <p:cNvSpPr>
            <a:spLocks noGrp="1"/>
          </p:cNvSpPr>
          <p:nvPr>
            <p:ph idx="4294967295"/>
          </p:nvPr>
        </p:nvSpPr>
        <p:spPr>
          <a:xfrm>
            <a:off x="717251" y="1168494"/>
            <a:ext cx="3243419" cy="748338"/>
          </a:xfrm>
        </p:spPr>
        <p:txBody>
          <a:bodyPr anchor="t">
            <a:noAutofit/>
          </a:bodyPr>
          <a:lstStyle/>
          <a:p>
            <a:pPr>
              <a:buNone/>
            </a:pPr>
            <a:r>
              <a:rPr lang="cs-CZ" b="1" dirty="0" smtClean="0"/>
              <a:t>10. Koupelna </a:t>
            </a:r>
          </a:p>
          <a:p>
            <a:pPr>
              <a:buNone/>
            </a:pPr>
            <a:r>
              <a:rPr lang="cs-CZ" dirty="0" smtClean="0"/>
              <a:t>10.1. Půdorys a popis</a:t>
            </a:r>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graphicFrame>
        <p:nvGraphicFramePr>
          <p:cNvPr id="8" name="Tabulka 7"/>
          <p:cNvGraphicFramePr>
            <a:graphicFrameLocks noGrp="1"/>
          </p:cNvGraphicFramePr>
          <p:nvPr>
            <p:extLst>
              <p:ext uri="{D42A27DB-BD31-4B8C-83A1-F6EECF244321}">
                <p14:modId xmlns:p14="http://schemas.microsoft.com/office/powerpoint/2010/main" val="1217223920"/>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
        <p:nvSpPr>
          <p:cNvPr id="2" name="Šipka doprava 1"/>
          <p:cNvSpPr/>
          <p:nvPr/>
        </p:nvSpPr>
        <p:spPr>
          <a:xfrm>
            <a:off x="3478188" y="2259947"/>
            <a:ext cx="762384" cy="3406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1280592" y="2291755"/>
            <a:ext cx="1963166" cy="276999"/>
          </a:xfrm>
          <a:prstGeom prst="rect">
            <a:avLst/>
          </a:prstGeom>
          <a:noFill/>
        </p:spPr>
        <p:txBody>
          <a:bodyPr wrap="none" rtlCol="0">
            <a:spAutoFit/>
          </a:bodyPr>
          <a:lstStyle/>
          <a:p>
            <a:r>
              <a:rPr lang="cs-CZ" sz="1200" i="1" dirty="0" smtClean="0"/>
              <a:t>vstup do koupelny z předsíně</a:t>
            </a:r>
            <a:endParaRPr lang="cs-CZ" sz="1200" i="1" dirty="0"/>
          </a:p>
        </p:txBody>
      </p:sp>
      <p:sp>
        <p:nvSpPr>
          <p:cNvPr id="17" name="Čárový popisek 1 16"/>
          <p:cNvSpPr/>
          <p:nvPr/>
        </p:nvSpPr>
        <p:spPr>
          <a:xfrm>
            <a:off x="8123301" y="4590256"/>
            <a:ext cx="1078171" cy="305018"/>
          </a:xfrm>
          <a:prstGeom prst="borderCallout1">
            <a:avLst>
              <a:gd name="adj1" fmla="val -27051"/>
              <a:gd name="adj2" fmla="val 51621"/>
              <a:gd name="adj3" fmla="val -99848"/>
              <a:gd name="adj4" fmla="val 25680"/>
            </a:avLst>
          </a:prstGeom>
          <a:solidFill>
            <a:schemeClr val="bg1">
              <a:alpha val="46000"/>
            </a:schemeClr>
          </a:solidFill>
          <a:ln>
            <a:solidFill>
              <a:schemeClr val="bg2">
                <a:lumMod val="90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50" i="1" dirty="0" smtClean="0">
                <a:solidFill>
                  <a:schemeClr val="tx1"/>
                </a:solidFill>
              </a:rPr>
              <a:t>půdorys</a:t>
            </a:r>
            <a:endParaRPr lang="cs-CZ" sz="1050" i="1" dirty="0"/>
          </a:p>
        </p:txBody>
      </p:sp>
      <p:sp>
        <p:nvSpPr>
          <p:cNvPr id="7" name="TextovéPole 6"/>
          <p:cNvSpPr txBox="1"/>
          <p:nvPr/>
        </p:nvSpPr>
        <p:spPr>
          <a:xfrm>
            <a:off x="785961" y="3212976"/>
            <a:ext cx="6349419" cy="2554545"/>
          </a:xfrm>
          <a:prstGeom prst="rect">
            <a:avLst/>
          </a:prstGeom>
          <a:noFill/>
        </p:spPr>
        <p:txBody>
          <a:bodyPr wrap="square" rtlCol="0">
            <a:spAutoFit/>
          </a:bodyPr>
          <a:lstStyle/>
          <a:p>
            <a:pPr marL="285750" indent="-285750">
              <a:buFont typeface="Wingdings" panose="05000000000000000000" pitchFamily="2" charset="2"/>
              <a:buChar char="§"/>
            </a:pPr>
            <a:r>
              <a:rPr lang="cs-CZ" sz="1700" dirty="0" smtClean="0"/>
              <a:t>Koupelna navržena v čistém, </a:t>
            </a:r>
          </a:p>
          <a:p>
            <a:r>
              <a:rPr lang="cs-CZ" sz="1700" dirty="0"/>
              <a:t> </a:t>
            </a:r>
            <a:r>
              <a:rPr lang="cs-CZ" sz="1700" dirty="0" smtClean="0"/>
              <a:t>     elegantním stylu v teplých barevných</a:t>
            </a:r>
          </a:p>
          <a:p>
            <a:r>
              <a:rPr lang="cs-CZ" sz="1700" dirty="0"/>
              <a:t> </a:t>
            </a:r>
            <a:r>
              <a:rPr lang="cs-CZ" sz="1700" dirty="0" smtClean="0"/>
              <a:t>     odstínech béžové a petrolejové modré</a:t>
            </a:r>
          </a:p>
          <a:p>
            <a:pPr marL="285750" indent="-285750">
              <a:buFont typeface="Wingdings" panose="05000000000000000000" pitchFamily="2" charset="2"/>
              <a:buChar char="§"/>
            </a:pPr>
            <a:r>
              <a:rPr lang="cs-CZ" sz="1700" dirty="0" smtClean="0"/>
              <a:t>Výrazným prvkem je keramický obklad</a:t>
            </a:r>
          </a:p>
          <a:p>
            <a:r>
              <a:rPr lang="cs-CZ" sz="1700" dirty="0" smtClean="0"/>
              <a:t>      v retro stylu</a:t>
            </a:r>
          </a:p>
          <a:p>
            <a:pPr marL="285750" indent="-285750">
              <a:buFont typeface="Wingdings" panose="05000000000000000000" pitchFamily="2" charset="2"/>
              <a:buChar char="§"/>
            </a:pPr>
            <a:r>
              <a:rPr lang="cs-CZ" sz="1700" dirty="0" smtClean="0"/>
              <a:t>Stěny a podlaha béžová betonová stěrka s lakovaným povrchem, </a:t>
            </a:r>
          </a:p>
          <a:p>
            <a:r>
              <a:rPr lang="cs-CZ" sz="1700" dirty="0"/>
              <a:t> </a:t>
            </a:r>
            <a:r>
              <a:rPr lang="cs-CZ" sz="1700" dirty="0" smtClean="0"/>
              <a:t>     druhá varianta velkoformátový obklad stejné béžové barvy</a:t>
            </a:r>
          </a:p>
          <a:p>
            <a:pPr marL="285750" indent="-285750">
              <a:buFont typeface="Wingdings" panose="05000000000000000000" pitchFamily="2" charset="2"/>
              <a:buChar char="§"/>
            </a:pPr>
            <a:r>
              <a:rPr lang="cs-CZ" sz="1700" dirty="0" smtClean="0"/>
              <a:t>Ventilace zajištěna malým větracím okénkem</a:t>
            </a:r>
          </a:p>
          <a:p>
            <a:endParaRPr lang="cs-CZ" sz="1200" dirty="0" smtClean="0"/>
          </a:p>
          <a:p>
            <a:pPr marL="285750" indent="-285750">
              <a:buFont typeface="Wingdings" panose="05000000000000000000" pitchFamily="2" charset="2"/>
              <a:buChar char="§"/>
            </a:pPr>
            <a:endParaRPr lang="cs-CZ" sz="12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352876" y="427623"/>
            <a:ext cx="3099961" cy="4581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107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14</a:t>
            </a:fld>
            <a:endParaRPr lang="cs-CZ" dirty="0"/>
          </a:p>
        </p:txBody>
      </p:sp>
      <p:sp>
        <p:nvSpPr>
          <p:cNvPr id="3" name="Zástupný symbol pro obsah 2"/>
          <p:cNvSpPr>
            <a:spLocks noGrp="1"/>
          </p:cNvSpPr>
          <p:nvPr>
            <p:ph idx="4294967295"/>
          </p:nvPr>
        </p:nvSpPr>
        <p:spPr>
          <a:xfrm>
            <a:off x="689527" y="1084893"/>
            <a:ext cx="8382929" cy="5184576"/>
          </a:xfrm>
        </p:spPr>
        <p:txBody>
          <a:bodyPr anchor="t"/>
          <a:lstStyle/>
          <a:p>
            <a:pPr>
              <a:buNone/>
            </a:pPr>
            <a:r>
              <a:rPr lang="cs-CZ" dirty="0" smtClean="0"/>
              <a:t>10.2. Pohledy</a:t>
            </a:r>
          </a:p>
          <a:p>
            <a:pPr>
              <a:buNone/>
            </a:pP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graphicFrame>
        <p:nvGraphicFramePr>
          <p:cNvPr id="8" name="Tabulka 7"/>
          <p:cNvGraphicFramePr>
            <a:graphicFrameLocks noGrp="1"/>
          </p:cNvGraphicFramePr>
          <p:nvPr>
            <p:extLst>
              <p:ext uri="{D42A27DB-BD31-4B8C-83A1-F6EECF244321}">
                <p14:modId xmlns:p14="http://schemas.microsoft.com/office/powerpoint/2010/main" val="607692639"/>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
        <p:nvSpPr>
          <p:cNvPr id="2" name="TextovéPole 1"/>
          <p:cNvSpPr txBox="1"/>
          <p:nvPr/>
        </p:nvSpPr>
        <p:spPr>
          <a:xfrm>
            <a:off x="776535" y="1772816"/>
            <a:ext cx="3625421" cy="1138773"/>
          </a:xfrm>
          <a:prstGeom prst="rect">
            <a:avLst/>
          </a:prstGeom>
          <a:noFill/>
        </p:spPr>
        <p:txBody>
          <a:bodyPr wrap="square" rtlCol="0">
            <a:spAutoFit/>
          </a:bodyPr>
          <a:lstStyle/>
          <a:p>
            <a:pPr marL="285750" indent="-285750">
              <a:buFont typeface="Wingdings" panose="05000000000000000000" pitchFamily="2" charset="2"/>
              <a:buChar char="§"/>
            </a:pPr>
            <a:r>
              <a:rPr lang="cs-CZ" sz="1700" dirty="0" smtClean="0"/>
              <a:t>Malé okno v koupelně zajišťuje větrání a prosvětlí místnost</a:t>
            </a:r>
          </a:p>
          <a:p>
            <a:pPr marL="285750" indent="-285750">
              <a:buFont typeface="Wingdings" panose="05000000000000000000" pitchFamily="2" charset="2"/>
              <a:buChar char="§"/>
            </a:pPr>
            <a:r>
              <a:rPr lang="cs-CZ" sz="1700" dirty="0" smtClean="0"/>
              <a:t>Sprchový kout byl přizpůsoben prostoru koupelny</a:t>
            </a:r>
            <a:endParaRPr lang="cs-CZ" sz="1700" dirty="0"/>
          </a:p>
        </p:txBody>
      </p:sp>
      <p:sp>
        <p:nvSpPr>
          <p:cNvPr id="5" name="TextovéPole 4"/>
          <p:cNvSpPr txBox="1"/>
          <p:nvPr/>
        </p:nvSpPr>
        <p:spPr>
          <a:xfrm>
            <a:off x="4880992" y="4490591"/>
            <a:ext cx="4032448" cy="615553"/>
          </a:xfrm>
          <a:prstGeom prst="rect">
            <a:avLst/>
          </a:prstGeom>
          <a:noFill/>
        </p:spPr>
        <p:txBody>
          <a:bodyPr wrap="square" rtlCol="0">
            <a:spAutoFit/>
          </a:bodyPr>
          <a:lstStyle/>
          <a:p>
            <a:pPr marL="285750" indent="-285750">
              <a:buFont typeface="Wingdings" panose="05000000000000000000" pitchFamily="2" charset="2"/>
              <a:buChar char="§"/>
            </a:pPr>
            <a:r>
              <a:rPr lang="cs-CZ" sz="1700" dirty="0" smtClean="0"/>
              <a:t>sprcha včetně dešťové hlavice ,baterie se spořičem vody </a:t>
            </a:r>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0036" y="1443356"/>
            <a:ext cx="4631436" cy="2894648"/>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536" y="3665368"/>
            <a:ext cx="3988150" cy="2492594"/>
          </a:xfrm>
          <a:prstGeom prst="rect">
            <a:avLst/>
          </a:prstGeom>
        </p:spPr>
      </p:pic>
      <p:sp>
        <p:nvSpPr>
          <p:cNvPr id="17" name="Čárový popisek 1 16"/>
          <p:cNvSpPr/>
          <p:nvPr/>
        </p:nvSpPr>
        <p:spPr>
          <a:xfrm>
            <a:off x="776535" y="3144617"/>
            <a:ext cx="1581598" cy="305018"/>
          </a:xfrm>
          <a:prstGeom prst="borderCallout1">
            <a:avLst>
              <a:gd name="adj1" fmla="val 47896"/>
              <a:gd name="adj2" fmla="val 107617"/>
              <a:gd name="adj3" fmla="val 133318"/>
              <a:gd name="adj4" fmla="val 128035"/>
            </a:avLst>
          </a:prstGeom>
          <a:solidFill>
            <a:schemeClr val="bg1">
              <a:alpha val="46000"/>
            </a:schemeClr>
          </a:solidFill>
          <a:ln>
            <a:solidFill>
              <a:schemeClr val="bg2">
                <a:lumMod val="90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50" i="1" dirty="0" smtClean="0">
                <a:solidFill>
                  <a:schemeClr val="tx1"/>
                </a:solidFill>
              </a:rPr>
              <a:t>Pohled na WC a sprchu</a:t>
            </a:r>
            <a:endParaRPr lang="cs-CZ" sz="1050" i="1" dirty="0">
              <a:solidFill>
                <a:schemeClr val="tx1"/>
              </a:solidFill>
            </a:endParaRPr>
          </a:p>
        </p:txBody>
      </p:sp>
      <p:sp>
        <p:nvSpPr>
          <p:cNvPr id="15" name="Čárový popisek 1 14"/>
          <p:cNvSpPr/>
          <p:nvPr/>
        </p:nvSpPr>
        <p:spPr>
          <a:xfrm>
            <a:off x="6966645" y="932384"/>
            <a:ext cx="2232247" cy="305018"/>
          </a:xfrm>
          <a:prstGeom prst="borderCallout1">
            <a:avLst>
              <a:gd name="adj1" fmla="val 56223"/>
              <a:gd name="adj2" fmla="val -2804"/>
              <a:gd name="adj3" fmla="val 129155"/>
              <a:gd name="adj4" fmla="val -15812"/>
            </a:avLst>
          </a:prstGeom>
          <a:solidFill>
            <a:schemeClr val="bg1">
              <a:alpha val="46000"/>
            </a:schemeClr>
          </a:solidFill>
          <a:ln>
            <a:solidFill>
              <a:schemeClr val="bg2">
                <a:lumMod val="90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50" i="1" dirty="0" smtClean="0">
                <a:solidFill>
                  <a:schemeClr val="tx1"/>
                </a:solidFill>
              </a:rPr>
              <a:t>Pohled na skříňku s umyvadlem</a:t>
            </a:r>
            <a:endParaRPr lang="cs-CZ" sz="1050" i="1" dirty="0">
              <a:solidFill>
                <a:schemeClr val="tx1"/>
              </a:solidFill>
            </a:endParaRPr>
          </a:p>
        </p:txBody>
      </p:sp>
    </p:spTree>
    <p:extLst>
      <p:ext uri="{BB962C8B-B14F-4D97-AF65-F5344CB8AC3E}">
        <p14:creationId xmlns:p14="http://schemas.microsoft.com/office/powerpoint/2010/main" val="810461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15</a:t>
            </a:fld>
            <a:endParaRPr lang="cs-CZ" dirty="0"/>
          </a:p>
        </p:txBody>
      </p:sp>
      <p:sp>
        <p:nvSpPr>
          <p:cNvPr id="3" name="Zástupný symbol pro obsah 2"/>
          <p:cNvSpPr>
            <a:spLocks noGrp="1"/>
          </p:cNvSpPr>
          <p:nvPr>
            <p:ph idx="4294967295"/>
          </p:nvPr>
        </p:nvSpPr>
        <p:spPr>
          <a:xfrm>
            <a:off x="632520" y="1124744"/>
            <a:ext cx="8382929" cy="5184576"/>
          </a:xfrm>
        </p:spPr>
        <p:txBody>
          <a:bodyPr anchor="t"/>
          <a:lstStyle/>
          <a:p>
            <a:pPr>
              <a:buNone/>
            </a:pPr>
            <a:r>
              <a:rPr lang="cs-CZ" b="1" dirty="0" smtClean="0"/>
              <a:t> 11. Kuchyň + jídelna + obývací pokoj - půdorys</a:t>
            </a:r>
          </a:p>
          <a:p>
            <a:pPr>
              <a:buNone/>
            </a:pP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68" y="1628800"/>
            <a:ext cx="8413104" cy="4119866"/>
          </a:xfrm>
          <a:prstGeom prst="rect">
            <a:avLst/>
          </a:prstGeom>
        </p:spPr>
      </p:pic>
      <p:graphicFrame>
        <p:nvGraphicFramePr>
          <p:cNvPr id="8" name="Tabulka 7"/>
          <p:cNvGraphicFramePr>
            <a:graphicFrameLocks noGrp="1"/>
          </p:cNvGraphicFramePr>
          <p:nvPr>
            <p:extLst>
              <p:ext uri="{D42A27DB-BD31-4B8C-83A1-F6EECF244321}">
                <p14:modId xmlns:p14="http://schemas.microsoft.com/office/powerpoint/2010/main" val="2314901850"/>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Tree>
    <p:extLst>
      <p:ext uri="{BB962C8B-B14F-4D97-AF65-F5344CB8AC3E}">
        <p14:creationId xmlns:p14="http://schemas.microsoft.com/office/powerpoint/2010/main" val="472513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16</a:t>
            </a:fld>
            <a:endParaRPr lang="cs-CZ" dirty="0"/>
          </a:p>
        </p:txBody>
      </p:sp>
      <p:sp>
        <p:nvSpPr>
          <p:cNvPr id="3" name="Zástupný symbol pro obsah 2"/>
          <p:cNvSpPr>
            <a:spLocks noGrp="1"/>
          </p:cNvSpPr>
          <p:nvPr>
            <p:ph idx="4294967295"/>
          </p:nvPr>
        </p:nvSpPr>
        <p:spPr>
          <a:xfrm>
            <a:off x="704528" y="1124744"/>
            <a:ext cx="8382929" cy="5184576"/>
          </a:xfrm>
        </p:spPr>
        <p:txBody>
          <a:bodyPr anchor="t"/>
          <a:lstStyle/>
          <a:p>
            <a:pPr>
              <a:buNone/>
            </a:pPr>
            <a:r>
              <a:rPr lang="cs-CZ" dirty="0" smtClean="0"/>
              <a:t>11.1. Kuchyňská část - pohledy</a:t>
            </a: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graphicFrame>
        <p:nvGraphicFramePr>
          <p:cNvPr id="8" name="Tabulka 7"/>
          <p:cNvGraphicFramePr>
            <a:graphicFrameLocks noGrp="1"/>
          </p:cNvGraphicFramePr>
          <p:nvPr>
            <p:extLst>
              <p:ext uri="{D42A27DB-BD31-4B8C-83A1-F6EECF244321}">
                <p14:modId xmlns:p14="http://schemas.microsoft.com/office/powerpoint/2010/main" val="1587020711"/>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8984" y="1124744"/>
            <a:ext cx="4392488" cy="2745305"/>
          </a:xfrm>
          <a:prstGeom prst="rect">
            <a:avLst/>
          </a:prstGeom>
        </p:spPr>
      </p:pic>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060" y="3869871"/>
            <a:ext cx="4664968" cy="2332484"/>
          </a:xfrm>
          <a:prstGeom prst="rect">
            <a:avLst/>
          </a:prstGeom>
        </p:spPr>
      </p:pic>
      <p:sp>
        <p:nvSpPr>
          <p:cNvPr id="5" name="TextovéPole 4"/>
          <p:cNvSpPr txBox="1"/>
          <p:nvPr/>
        </p:nvSpPr>
        <p:spPr>
          <a:xfrm>
            <a:off x="802060" y="1700808"/>
            <a:ext cx="3822393" cy="2077492"/>
          </a:xfrm>
          <a:prstGeom prst="rect">
            <a:avLst/>
          </a:prstGeom>
          <a:noFill/>
        </p:spPr>
        <p:txBody>
          <a:bodyPr wrap="none" rtlCol="0">
            <a:spAutoFit/>
          </a:bodyPr>
          <a:lstStyle/>
          <a:p>
            <a:pPr marL="285750" indent="-285750">
              <a:buFont typeface="Wingdings" pitchFamily="2" charset="2"/>
              <a:buChar char="§"/>
            </a:pPr>
            <a:r>
              <a:rPr lang="cs-CZ" sz="1600" dirty="0" smtClean="0"/>
              <a:t>Kuchyň navržena se stávající kuchyňskou</a:t>
            </a:r>
          </a:p>
          <a:p>
            <a:r>
              <a:rPr lang="cs-CZ" sz="1600" dirty="0"/>
              <a:t> </a:t>
            </a:r>
            <a:r>
              <a:rPr lang="cs-CZ" sz="1600" dirty="0" smtClean="0"/>
              <a:t>     linkou ve venkovském stylu s moderními</a:t>
            </a:r>
          </a:p>
          <a:p>
            <a:r>
              <a:rPr lang="cs-CZ" sz="1600" dirty="0"/>
              <a:t> </a:t>
            </a:r>
            <a:r>
              <a:rPr lang="cs-CZ" sz="1600" dirty="0" smtClean="0"/>
              <a:t>     prvky </a:t>
            </a:r>
          </a:p>
          <a:p>
            <a:pPr marL="285750" indent="-285750">
              <a:buFont typeface="Wingdings" pitchFamily="2" charset="2"/>
              <a:buChar char="§"/>
            </a:pPr>
            <a:r>
              <a:rPr lang="cs-CZ" sz="1600" dirty="0" smtClean="0"/>
              <a:t>Oddělena od obývací části barovým</a:t>
            </a:r>
          </a:p>
          <a:p>
            <a:r>
              <a:rPr lang="cs-CZ" sz="1600" dirty="0"/>
              <a:t> </a:t>
            </a:r>
            <a:r>
              <a:rPr lang="cs-CZ" sz="1600" dirty="0" smtClean="0"/>
              <a:t>     pultem</a:t>
            </a:r>
          </a:p>
          <a:p>
            <a:pPr marL="285750" indent="-285750">
              <a:buFont typeface="Wingdings" pitchFamily="2" charset="2"/>
              <a:buChar char="§"/>
            </a:pPr>
            <a:r>
              <a:rPr lang="cs-CZ" sz="1600" dirty="0" smtClean="0"/>
              <a:t>Cihlový obklad navazuje na přírodní</a:t>
            </a:r>
          </a:p>
          <a:p>
            <a:r>
              <a:rPr lang="cs-CZ" sz="1600" dirty="0"/>
              <a:t> </a:t>
            </a:r>
            <a:r>
              <a:rPr lang="cs-CZ" sz="1600" dirty="0" smtClean="0"/>
              <a:t>     odstíny</a:t>
            </a:r>
          </a:p>
          <a:p>
            <a:pPr marL="285750" indent="-285750">
              <a:buFont typeface="Wingdings" pitchFamily="2" charset="2"/>
              <a:buChar char="§"/>
            </a:pPr>
            <a:endParaRPr lang="cs-CZ" sz="1700" dirty="0"/>
          </a:p>
        </p:txBody>
      </p:sp>
      <p:sp>
        <p:nvSpPr>
          <p:cNvPr id="6" name="TextovéPole 5"/>
          <p:cNvSpPr txBox="1"/>
          <p:nvPr/>
        </p:nvSpPr>
        <p:spPr>
          <a:xfrm>
            <a:off x="5745088" y="4221088"/>
            <a:ext cx="3523722" cy="846386"/>
          </a:xfrm>
          <a:prstGeom prst="rect">
            <a:avLst/>
          </a:prstGeom>
          <a:noFill/>
        </p:spPr>
        <p:txBody>
          <a:bodyPr wrap="none" rtlCol="0">
            <a:spAutoFit/>
          </a:bodyPr>
          <a:lstStyle/>
          <a:p>
            <a:pPr marL="285750" indent="-285750">
              <a:buFont typeface="Wingdings" pitchFamily="2" charset="2"/>
              <a:buChar char="§"/>
            </a:pPr>
            <a:r>
              <a:rPr lang="cs-CZ" sz="1600" dirty="0" smtClean="0"/>
              <a:t>Žebřík slouží pro výstup na spací</a:t>
            </a:r>
          </a:p>
          <a:p>
            <a:r>
              <a:rPr lang="cs-CZ" sz="1600" dirty="0"/>
              <a:t> </a:t>
            </a:r>
            <a:r>
              <a:rPr lang="cs-CZ" sz="1600" dirty="0" smtClean="0"/>
              <a:t>     patro, přes den bude zavěšený na zdi</a:t>
            </a:r>
          </a:p>
          <a:p>
            <a:r>
              <a:rPr lang="cs-CZ" sz="1700" dirty="0"/>
              <a:t> </a:t>
            </a:r>
            <a:r>
              <a:rPr lang="cs-CZ" sz="1700" dirty="0" smtClean="0"/>
              <a:t>     </a:t>
            </a:r>
          </a:p>
        </p:txBody>
      </p:sp>
    </p:spTree>
    <p:extLst>
      <p:ext uri="{BB962C8B-B14F-4D97-AF65-F5344CB8AC3E}">
        <p14:creationId xmlns:p14="http://schemas.microsoft.com/office/powerpoint/2010/main" val="967515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17</a:t>
            </a:fld>
            <a:endParaRPr lang="cs-CZ" dirty="0"/>
          </a:p>
        </p:txBody>
      </p:sp>
      <p:sp>
        <p:nvSpPr>
          <p:cNvPr id="3" name="Zástupný symbol pro obsah 2"/>
          <p:cNvSpPr>
            <a:spLocks noGrp="1"/>
          </p:cNvSpPr>
          <p:nvPr>
            <p:ph idx="4294967295"/>
          </p:nvPr>
        </p:nvSpPr>
        <p:spPr>
          <a:xfrm>
            <a:off x="632521" y="1052736"/>
            <a:ext cx="4968552" cy="504056"/>
          </a:xfrm>
        </p:spPr>
        <p:txBody>
          <a:bodyPr anchor="t"/>
          <a:lstStyle/>
          <a:p>
            <a:pPr>
              <a:buNone/>
            </a:pPr>
            <a:r>
              <a:rPr lang="cs-CZ" dirty="0" smtClean="0"/>
              <a:t> 11.2. Jídelní část - pohledy</a:t>
            </a: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graphicFrame>
        <p:nvGraphicFramePr>
          <p:cNvPr id="8" name="Tabulka 7"/>
          <p:cNvGraphicFramePr>
            <a:graphicFrameLocks noGrp="1"/>
          </p:cNvGraphicFramePr>
          <p:nvPr>
            <p:extLst>
              <p:ext uri="{D42A27DB-BD31-4B8C-83A1-F6EECF244321}">
                <p14:modId xmlns:p14="http://schemas.microsoft.com/office/powerpoint/2010/main" val="3763549504"/>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2840" y="1196752"/>
            <a:ext cx="5616624" cy="2808312"/>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536" y="3799452"/>
            <a:ext cx="4448944" cy="2224472"/>
          </a:xfrm>
          <a:prstGeom prst="rect">
            <a:avLst/>
          </a:prstGeom>
        </p:spPr>
      </p:pic>
      <p:sp>
        <p:nvSpPr>
          <p:cNvPr id="2" name="TextovéPole 1"/>
          <p:cNvSpPr txBox="1"/>
          <p:nvPr/>
        </p:nvSpPr>
        <p:spPr>
          <a:xfrm>
            <a:off x="765672" y="1672004"/>
            <a:ext cx="2531144" cy="1400383"/>
          </a:xfrm>
          <a:prstGeom prst="rect">
            <a:avLst/>
          </a:prstGeom>
          <a:noFill/>
        </p:spPr>
        <p:txBody>
          <a:bodyPr wrap="square" rtlCol="0">
            <a:spAutoFit/>
          </a:bodyPr>
          <a:lstStyle/>
          <a:p>
            <a:pPr marL="285750" indent="-285750">
              <a:buFont typeface="Wingdings" panose="05000000000000000000" pitchFamily="2" charset="2"/>
              <a:buChar char="§"/>
            </a:pPr>
            <a:r>
              <a:rPr lang="cs-CZ" sz="1700" dirty="0" smtClean="0"/>
              <a:t>Praktický rozkládací jídelní stůl a nadčasové „tonetky“ tvoří spolu s komodou jídelní část místnosti</a:t>
            </a:r>
            <a:endParaRPr lang="cs-CZ" sz="1700" dirty="0"/>
          </a:p>
        </p:txBody>
      </p:sp>
      <p:sp>
        <p:nvSpPr>
          <p:cNvPr id="6" name="TextovéPole 5"/>
          <p:cNvSpPr txBox="1"/>
          <p:nvPr/>
        </p:nvSpPr>
        <p:spPr>
          <a:xfrm>
            <a:off x="5385048" y="4206645"/>
            <a:ext cx="3759106" cy="830997"/>
          </a:xfrm>
          <a:prstGeom prst="rect">
            <a:avLst/>
          </a:prstGeom>
          <a:noFill/>
        </p:spPr>
        <p:txBody>
          <a:bodyPr wrap="none" rtlCol="0">
            <a:spAutoFit/>
          </a:bodyPr>
          <a:lstStyle/>
          <a:p>
            <a:pPr marL="285750" indent="-285750">
              <a:buFont typeface="Wingdings" panose="05000000000000000000" pitchFamily="2" charset="2"/>
              <a:buChar char="§"/>
            </a:pPr>
            <a:r>
              <a:rPr lang="cs-CZ" sz="1600" dirty="0" smtClean="0"/>
              <a:t>Atypickým prvkem v jídelně je posuvné </a:t>
            </a:r>
          </a:p>
          <a:p>
            <a:r>
              <a:rPr lang="cs-CZ" sz="1600" dirty="0" smtClean="0"/>
              <a:t>      svítidlo sloužící pro osvětlení stolu</a:t>
            </a:r>
          </a:p>
          <a:p>
            <a:r>
              <a:rPr lang="cs-CZ" sz="1600" dirty="0"/>
              <a:t> </a:t>
            </a:r>
            <a:r>
              <a:rPr lang="cs-CZ" sz="1600" dirty="0" smtClean="0"/>
              <a:t>     při jeho rozložení</a:t>
            </a:r>
            <a:endParaRPr lang="cs-CZ" sz="1600" dirty="0"/>
          </a:p>
        </p:txBody>
      </p:sp>
    </p:spTree>
    <p:extLst>
      <p:ext uri="{BB962C8B-B14F-4D97-AF65-F5344CB8AC3E}">
        <p14:creationId xmlns:p14="http://schemas.microsoft.com/office/powerpoint/2010/main" val="3605467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18</a:t>
            </a:fld>
            <a:endParaRPr lang="cs-CZ" dirty="0"/>
          </a:p>
        </p:txBody>
      </p:sp>
      <p:sp>
        <p:nvSpPr>
          <p:cNvPr id="3" name="Zástupný symbol pro obsah 2"/>
          <p:cNvSpPr>
            <a:spLocks noGrp="1"/>
          </p:cNvSpPr>
          <p:nvPr>
            <p:ph idx="4294967295"/>
          </p:nvPr>
        </p:nvSpPr>
        <p:spPr>
          <a:xfrm>
            <a:off x="668524" y="1124744"/>
            <a:ext cx="8382929" cy="2281009"/>
          </a:xfrm>
        </p:spPr>
        <p:txBody>
          <a:bodyPr anchor="t"/>
          <a:lstStyle/>
          <a:p>
            <a:pPr>
              <a:buNone/>
            </a:pPr>
            <a:r>
              <a:rPr lang="cs-CZ" dirty="0" smtClean="0"/>
              <a:t>11.3. Obývací část – pohledy I.</a:t>
            </a: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graphicFrame>
        <p:nvGraphicFramePr>
          <p:cNvPr id="8" name="Tabulka 7"/>
          <p:cNvGraphicFramePr>
            <a:graphicFrameLocks noGrp="1"/>
          </p:cNvGraphicFramePr>
          <p:nvPr>
            <p:extLst>
              <p:ext uri="{D42A27DB-BD31-4B8C-83A1-F6EECF244321}">
                <p14:modId xmlns:p14="http://schemas.microsoft.com/office/powerpoint/2010/main" val="484235567"/>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062" y="999436"/>
            <a:ext cx="3850106" cy="2406317"/>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520" y="3611888"/>
            <a:ext cx="4614542" cy="2307271"/>
          </a:xfrm>
          <a:prstGeom prst="rect">
            <a:avLst/>
          </a:prstGeom>
        </p:spPr>
      </p:pic>
      <p:sp>
        <p:nvSpPr>
          <p:cNvPr id="4" name="TextovéPole 3"/>
          <p:cNvSpPr txBox="1"/>
          <p:nvPr/>
        </p:nvSpPr>
        <p:spPr>
          <a:xfrm>
            <a:off x="776536" y="1667852"/>
            <a:ext cx="4688335" cy="1923604"/>
          </a:xfrm>
          <a:prstGeom prst="rect">
            <a:avLst/>
          </a:prstGeom>
          <a:noFill/>
        </p:spPr>
        <p:txBody>
          <a:bodyPr wrap="none" rtlCol="0">
            <a:spAutoFit/>
          </a:bodyPr>
          <a:lstStyle/>
          <a:p>
            <a:pPr marL="285750" indent="-285750">
              <a:buFont typeface="Wingdings" panose="05000000000000000000" pitchFamily="2" charset="2"/>
              <a:buChar char="§"/>
            </a:pPr>
            <a:r>
              <a:rPr lang="cs-CZ" sz="1700" dirty="0" smtClean="0"/>
              <a:t>V obývací části bude na míru vyrobena</a:t>
            </a:r>
          </a:p>
          <a:p>
            <a:r>
              <a:rPr lang="cs-CZ" sz="1700" dirty="0"/>
              <a:t> </a:t>
            </a:r>
            <a:r>
              <a:rPr lang="cs-CZ" sz="1700" dirty="0" smtClean="0"/>
              <a:t>     knihovna firmou František Kříženecký – </a:t>
            </a:r>
          </a:p>
          <a:p>
            <a:r>
              <a:rPr lang="cs-CZ" sz="1700" dirty="0"/>
              <a:t> </a:t>
            </a:r>
            <a:r>
              <a:rPr lang="cs-CZ" sz="1700" dirty="0" smtClean="0"/>
              <a:t>     - truhlářství</a:t>
            </a:r>
            <a:endParaRPr lang="cs-CZ" sz="1700" dirty="0" smtClean="0">
              <a:solidFill>
                <a:srgbClr val="FF0000"/>
              </a:solidFill>
            </a:endParaRPr>
          </a:p>
          <a:p>
            <a:pPr marL="285750" indent="-285750">
              <a:buFont typeface="Wingdings" panose="05000000000000000000" pitchFamily="2" charset="2"/>
              <a:buChar char="§"/>
            </a:pPr>
            <a:r>
              <a:rPr lang="cs-CZ" sz="1700" dirty="0" smtClean="0"/>
              <a:t>Vytápění celé chaty je zajištěno krbovými</a:t>
            </a:r>
          </a:p>
          <a:p>
            <a:r>
              <a:rPr lang="cs-CZ" sz="1700" dirty="0"/>
              <a:t> </a:t>
            </a:r>
            <a:r>
              <a:rPr lang="cs-CZ" sz="1700" dirty="0" smtClean="0"/>
              <a:t>     kamny na dřevo</a:t>
            </a:r>
          </a:p>
          <a:p>
            <a:pPr marL="285750" indent="-285750">
              <a:buFont typeface="Wingdings" panose="05000000000000000000" pitchFamily="2" charset="2"/>
              <a:buChar char="§"/>
            </a:pPr>
            <a:r>
              <a:rPr lang="cs-CZ" sz="1700" dirty="0" smtClean="0"/>
              <a:t>Interiér působí minimalisticky, bez technických </a:t>
            </a:r>
          </a:p>
          <a:p>
            <a:r>
              <a:rPr lang="cs-CZ" sz="1700" dirty="0"/>
              <a:t> </a:t>
            </a:r>
            <a:r>
              <a:rPr lang="cs-CZ" sz="1700" dirty="0" smtClean="0"/>
              <a:t>     vychytávek moderní doby</a:t>
            </a:r>
            <a:endParaRPr lang="cs-CZ" sz="1700" dirty="0"/>
          </a:p>
        </p:txBody>
      </p:sp>
      <p:sp>
        <p:nvSpPr>
          <p:cNvPr id="6" name="TextovéPole 5"/>
          <p:cNvSpPr txBox="1"/>
          <p:nvPr/>
        </p:nvSpPr>
        <p:spPr>
          <a:xfrm>
            <a:off x="5385048" y="3899396"/>
            <a:ext cx="3741858" cy="877163"/>
          </a:xfrm>
          <a:prstGeom prst="rect">
            <a:avLst/>
          </a:prstGeom>
          <a:noFill/>
        </p:spPr>
        <p:txBody>
          <a:bodyPr wrap="none" rtlCol="0">
            <a:spAutoFit/>
          </a:bodyPr>
          <a:lstStyle/>
          <a:p>
            <a:pPr marL="285750" indent="-285750">
              <a:buFont typeface="Wingdings" panose="05000000000000000000" pitchFamily="2" charset="2"/>
              <a:buChar char="§"/>
            </a:pPr>
            <a:r>
              <a:rPr lang="cs-CZ" sz="1700" dirty="0" smtClean="0"/>
              <a:t>Žebřík, stejně jako v kuchyňské části, </a:t>
            </a:r>
          </a:p>
          <a:p>
            <a:r>
              <a:rPr lang="cs-CZ" sz="1700" dirty="0" smtClean="0"/>
              <a:t>      vede do spacího patra a v denním</a:t>
            </a:r>
          </a:p>
          <a:p>
            <a:r>
              <a:rPr lang="cs-CZ" sz="1700" dirty="0"/>
              <a:t> </a:t>
            </a:r>
            <a:r>
              <a:rPr lang="cs-CZ" sz="1700" dirty="0" smtClean="0"/>
              <a:t>     režimu bude zavěšen na zdi</a:t>
            </a:r>
            <a:endParaRPr lang="cs-CZ" sz="1700" dirty="0"/>
          </a:p>
        </p:txBody>
      </p:sp>
    </p:spTree>
    <p:extLst>
      <p:ext uri="{BB962C8B-B14F-4D97-AF65-F5344CB8AC3E}">
        <p14:creationId xmlns:p14="http://schemas.microsoft.com/office/powerpoint/2010/main" val="2709984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19</a:t>
            </a:fld>
            <a:endParaRPr lang="cs-CZ" dirty="0"/>
          </a:p>
        </p:txBody>
      </p:sp>
      <p:sp>
        <p:nvSpPr>
          <p:cNvPr id="3" name="Zástupný symbol pro obsah 2"/>
          <p:cNvSpPr>
            <a:spLocks noGrp="1"/>
          </p:cNvSpPr>
          <p:nvPr>
            <p:ph idx="4294967295"/>
          </p:nvPr>
        </p:nvSpPr>
        <p:spPr>
          <a:xfrm>
            <a:off x="704528" y="1124744"/>
            <a:ext cx="8382929" cy="5184576"/>
          </a:xfrm>
        </p:spPr>
        <p:txBody>
          <a:bodyPr anchor="t"/>
          <a:lstStyle/>
          <a:p>
            <a:pPr>
              <a:buNone/>
            </a:pPr>
            <a:r>
              <a:rPr lang="cs-CZ" dirty="0" smtClean="0"/>
              <a:t>11.4. Obývací část – pohledy II.</a:t>
            </a: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graphicFrame>
        <p:nvGraphicFramePr>
          <p:cNvPr id="8" name="Tabulka 7"/>
          <p:cNvGraphicFramePr>
            <a:graphicFrameLocks noGrp="1"/>
          </p:cNvGraphicFramePr>
          <p:nvPr>
            <p:extLst>
              <p:ext uri="{D42A27DB-BD31-4B8C-83A1-F6EECF244321}">
                <p14:modId xmlns:p14="http://schemas.microsoft.com/office/powerpoint/2010/main" val="1983112367"/>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807" y="1844824"/>
            <a:ext cx="5949243" cy="3718276"/>
          </a:xfrm>
          <a:prstGeom prst="rect">
            <a:avLst/>
          </a:prstGeom>
        </p:spPr>
      </p:pic>
      <p:sp>
        <p:nvSpPr>
          <p:cNvPr id="2" name="TextovéPole 1"/>
          <p:cNvSpPr txBox="1"/>
          <p:nvPr/>
        </p:nvSpPr>
        <p:spPr>
          <a:xfrm>
            <a:off x="6753801" y="1772816"/>
            <a:ext cx="2664296" cy="2554545"/>
          </a:xfrm>
          <a:prstGeom prst="rect">
            <a:avLst/>
          </a:prstGeom>
          <a:noFill/>
        </p:spPr>
        <p:txBody>
          <a:bodyPr wrap="square" rtlCol="0">
            <a:spAutoFit/>
          </a:bodyPr>
          <a:lstStyle/>
          <a:p>
            <a:pPr marL="285750" indent="-285750">
              <a:buFont typeface="Wingdings" panose="05000000000000000000" pitchFamily="2" charset="2"/>
              <a:buChar char="§"/>
            </a:pPr>
            <a:r>
              <a:rPr lang="cs-CZ" sz="1600" dirty="0" smtClean="0"/>
              <a:t>Osvětlení interiéru je</a:t>
            </a:r>
          </a:p>
          <a:p>
            <a:r>
              <a:rPr lang="cs-CZ" sz="1600" dirty="0"/>
              <a:t> </a:t>
            </a:r>
            <a:r>
              <a:rPr lang="cs-CZ" sz="1600" dirty="0" smtClean="0"/>
              <a:t>     zajištěno </a:t>
            </a:r>
            <a:r>
              <a:rPr lang="cs-CZ" sz="1600" dirty="0" err="1" smtClean="0"/>
              <a:t>vintage</a:t>
            </a:r>
            <a:r>
              <a:rPr lang="cs-CZ" sz="1600" dirty="0" smtClean="0"/>
              <a:t> svítidly</a:t>
            </a:r>
          </a:p>
          <a:p>
            <a:r>
              <a:rPr lang="cs-CZ" sz="1600" dirty="0"/>
              <a:t> </a:t>
            </a:r>
            <a:r>
              <a:rPr lang="cs-CZ" sz="1600" dirty="0" smtClean="0"/>
              <a:t>     s měděným povrchem </a:t>
            </a:r>
          </a:p>
          <a:p>
            <a:r>
              <a:rPr lang="cs-CZ" sz="1600" dirty="0"/>
              <a:t> </a:t>
            </a:r>
            <a:r>
              <a:rPr lang="cs-CZ" sz="1600" dirty="0" smtClean="0"/>
              <a:t>     zavěšenými na kleštinách</a:t>
            </a:r>
          </a:p>
          <a:p>
            <a:pPr marL="285750" indent="-285750">
              <a:buFont typeface="Wingdings" panose="05000000000000000000" pitchFamily="2" charset="2"/>
              <a:buChar char="§"/>
            </a:pPr>
            <a:r>
              <a:rPr lang="cs-CZ" sz="1600" dirty="0" smtClean="0"/>
              <a:t>Celý interiér působí </a:t>
            </a:r>
          </a:p>
          <a:p>
            <a:r>
              <a:rPr lang="cs-CZ" sz="1600" dirty="0"/>
              <a:t> </a:t>
            </a:r>
            <a:r>
              <a:rPr lang="cs-CZ" sz="1600" dirty="0" smtClean="0"/>
              <a:t>     velmi čistě a vzdušně</a:t>
            </a:r>
          </a:p>
          <a:p>
            <a:pPr marL="285750" indent="-285750">
              <a:buFont typeface="Wingdings" panose="05000000000000000000" pitchFamily="2" charset="2"/>
              <a:buChar char="§"/>
            </a:pPr>
            <a:r>
              <a:rPr lang="cs-CZ" sz="1600" dirty="0" smtClean="0"/>
              <a:t>Rozdělení na 3 funkční zóny je velmi praktické, nenuceně na sebe</a:t>
            </a:r>
          </a:p>
          <a:p>
            <a:r>
              <a:rPr lang="cs-CZ" sz="1600" dirty="0"/>
              <a:t> </a:t>
            </a:r>
            <a:r>
              <a:rPr lang="cs-CZ" sz="1600" dirty="0" smtClean="0"/>
              <a:t>     vzájemně navazují</a:t>
            </a:r>
          </a:p>
        </p:txBody>
      </p:sp>
    </p:spTree>
    <p:extLst>
      <p:ext uri="{BB962C8B-B14F-4D97-AF65-F5344CB8AC3E}">
        <p14:creationId xmlns:p14="http://schemas.microsoft.com/office/powerpoint/2010/main" val="949230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2</a:t>
            </a:fld>
            <a:endParaRPr lang="cs-CZ" dirty="0"/>
          </a:p>
        </p:txBody>
      </p:sp>
      <p:sp>
        <p:nvSpPr>
          <p:cNvPr id="3" name="Zástupný symbol pro obsah 2"/>
          <p:cNvSpPr>
            <a:spLocks noGrp="1"/>
          </p:cNvSpPr>
          <p:nvPr>
            <p:ph idx="4294967295"/>
          </p:nvPr>
        </p:nvSpPr>
        <p:spPr>
          <a:xfrm>
            <a:off x="810035" y="1484784"/>
            <a:ext cx="8382929" cy="4392488"/>
          </a:xfrm>
          <a:ln>
            <a:noFill/>
          </a:ln>
        </p:spPr>
        <p:txBody>
          <a:bodyPr anchor="t"/>
          <a:lstStyle/>
          <a:p>
            <a:pPr>
              <a:buNone/>
            </a:pPr>
            <a:r>
              <a:rPr lang="cs-CZ" b="1" dirty="0" smtClean="0">
                <a:solidFill>
                  <a:schemeClr val="bg2">
                    <a:lumMod val="10000"/>
                  </a:schemeClr>
                </a:solidFill>
              </a:rPr>
              <a:t>1. Seznámení s klientem</a:t>
            </a:r>
          </a:p>
          <a:p>
            <a:pPr>
              <a:buNone/>
            </a:pPr>
            <a:endParaRPr lang="cs-CZ" dirty="0" smtClean="0">
              <a:solidFill>
                <a:schemeClr val="bg2">
                  <a:lumMod val="10000"/>
                </a:schemeClr>
              </a:solidFill>
            </a:endParaRPr>
          </a:p>
          <a:p>
            <a:r>
              <a:rPr lang="cs-CZ" sz="1700" dirty="0" smtClean="0">
                <a:solidFill>
                  <a:schemeClr val="bg2">
                    <a:lumMod val="10000"/>
                  </a:schemeClr>
                </a:solidFill>
              </a:rPr>
              <a:t>pár ve středních letech žije v bytě ve starším panelovém domě</a:t>
            </a:r>
          </a:p>
          <a:p>
            <a:r>
              <a:rPr lang="cs-CZ" sz="1700" dirty="0" smtClean="0">
                <a:solidFill>
                  <a:schemeClr val="bg2">
                    <a:lumMod val="10000"/>
                  </a:schemeClr>
                </a:solidFill>
              </a:rPr>
              <a:t>pán pracuje jako architekt, paní v administrativě</a:t>
            </a:r>
          </a:p>
          <a:p>
            <a:r>
              <a:rPr lang="cs-CZ" sz="1700" dirty="0" smtClean="0">
                <a:solidFill>
                  <a:schemeClr val="bg2">
                    <a:lumMod val="10000"/>
                  </a:schemeClr>
                </a:solidFill>
              </a:rPr>
              <a:t>oba jsou pracovně velmi vytížení, stavbu rekreačního objektu a následnou realizaci   vybavení interiéru požadují vyrobit/zařídit na klíč </a:t>
            </a:r>
          </a:p>
          <a:p>
            <a:r>
              <a:rPr lang="cs-CZ" sz="1700" dirty="0" smtClean="0">
                <a:solidFill>
                  <a:schemeClr val="bg2">
                    <a:lumMod val="10000"/>
                  </a:schemeClr>
                </a:solidFill>
              </a:rPr>
              <a:t>partneři </a:t>
            </a:r>
            <a:r>
              <a:rPr lang="cs-CZ" sz="1700" dirty="0">
                <a:solidFill>
                  <a:schemeClr val="bg2">
                    <a:lumMod val="10000"/>
                  </a:schemeClr>
                </a:solidFill>
              </a:rPr>
              <a:t>mají rádi teplé odstíny </a:t>
            </a:r>
            <a:r>
              <a:rPr lang="cs-CZ" sz="1700" dirty="0" smtClean="0">
                <a:solidFill>
                  <a:schemeClr val="bg2">
                    <a:lumMod val="10000"/>
                  </a:schemeClr>
                </a:solidFill>
              </a:rPr>
              <a:t>barev (preferují odstíny červené, hnědé a bílé), </a:t>
            </a:r>
            <a:r>
              <a:rPr lang="cs-CZ" sz="1700" dirty="0">
                <a:solidFill>
                  <a:schemeClr val="bg2">
                    <a:lumMod val="10000"/>
                  </a:schemeClr>
                </a:solidFill>
              </a:rPr>
              <a:t>přírodní materiály a </a:t>
            </a:r>
            <a:r>
              <a:rPr lang="cs-CZ" sz="1700" dirty="0" smtClean="0">
                <a:solidFill>
                  <a:schemeClr val="bg2">
                    <a:lumMod val="10000"/>
                  </a:schemeClr>
                </a:solidFill>
              </a:rPr>
              <a:t>jednoduchost </a:t>
            </a:r>
          </a:p>
          <a:p>
            <a:r>
              <a:rPr lang="cs-CZ" sz="1700" dirty="0" smtClean="0">
                <a:solidFill>
                  <a:schemeClr val="bg2">
                    <a:lumMod val="10000"/>
                  </a:schemeClr>
                </a:solidFill>
              </a:rPr>
              <a:t>stavební firmu, která provede celou realizaci, si vyberou sami </a:t>
            </a:r>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Tabulka 7"/>
          <p:cNvGraphicFramePr>
            <a:graphicFrameLocks noGrp="1"/>
          </p:cNvGraphicFramePr>
          <p:nvPr>
            <p:extLst>
              <p:ext uri="{D42A27DB-BD31-4B8C-83A1-F6EECF244321}">
                <p14:modId xmlns:p14="http://schemas.microsoft.com/office/powerpoint/2010/main" val="1615106957"/>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spTree>
    <p:extLst>
      <p:ext uri="{BB962C8B-B14F-4D97-AF65-F5344CB8AC3E}">
        <p14:creationId xmlns:p14="http://schemas.microsoft.com/office/powerpoint/2010/main" val="2046160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20</a:t>
            </a:fld>
            <a:endParaRPr lang="cs-CZ" dirty="0"/>
          </a:p>
        </p:txBody>
      </p:sp>
      <p:sp>
        <p:nvSpPr>
          <p:cNvPr id="3" name="Zástupný symbol pro obsah 2"/>
          <p:cNvSpPr>
            <a:spLocks noGrp="1"/>
          </p:cNvSpPr>
          <p:nvPr>
            <p:ph idx="4294967295"/>
          </p:nvPr>
        </p:nvSpPr>
        <p:spPr>
          <a:xfrm>
            <a:off x="629375" y="1036504"/>
            <a:ext cx="8382929" cy="5184576"/>
          </a:xfrm>
        </p:spPr>
        <p:txBody>
          <a:bodyPr anchor="t"/>
          <a:lstStyle/>
          <a:p>
            <a:pPr>
              <a:buNone/>
            </a:pPr>
            <a:r>
              <a:rPr lang="cs-CZ" b="1" dirty="0" smtClean="0"/>
              <a:t> 12. Ložnice </a:t>
            </a:r>
          </a:p>
          <a:p>
            <a:pPr>
              <a:buNone/>
            </a:pPr>
            <a:r>
              <a:rPr lang="cs-CZ" b="1" dirty="0"/>
              <a:t> </a:t>
            </a:r>
            <a:r>
              <a:rPr lang="cs-CZ" dirty="0" smtClean="0"/>
              <a:t>12.1. Půdorys a popis</a:t>
            </a:r>
          </a:p>
          <a:p>
            <a:pPr>
              <a:buNone/>
            </a:pP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graphicFrame>
        <p:nvGraphicFramePr>
          <p:cNvPr id="8" name="Tabulka 7"/>
          <p:cNvGraphicFramePr>
            <a:graphicFrameLocks noGrp="1"/>
          </p:cNvGraphicFramePr>
          <p:nvPr>
            <p:extLst>
              <p:ext uri="{D42A27DB-BD31-4B8C-83A1-F6EECF244321}">
                <p14:modId xmlns:p14="http://schemas.microsoft.com/office/powerpoint/2010/main" val="1674280750"/>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482846" y="2883086"/>
            <a:ext cx="4215860" cy="246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Šipka doprava 3"/>
          <p:cNvSpPr/>
          <p:nvPr/>
        </p:nvSpPr>
        <p:spPr>
          <a:xfrm>
            <a:off x="1105455" y="4806404"/>
            <a:ext cx="898352" cy="412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958154" y="4113149"/>
            <a:ext cx="1192955" cy="415498"/>
          </a:xfrm>
          <a:prstGeom prst="rect">
            <a:avLst/>
          </a:prstGeom>
          <a:noFill/>
        </p:spPr>
        <p:txBody>
          <a:bodyPr wrap="none" rtlCol="0">
            <a:spAutoFit/>
          </a:bodyPr>
          <a:lstStyle/>
          <a:p>
            <a:r>
              <a:rPr lang="cs-CZ" sz="1050" i="1" dirty="0" smtClean="0"/>
              <a:t>Vstup z obývacího </a:t>
            </a:r>
          </a:p>
          <a:p>
            <a:r>
              <a:rPr lang="cs-CZ" sz="1050" i="1" dirty="0" smtClean="0"/>
              <a:t>pokoje</a:t>
            </a:r>
            <a:endParaRPr lang="cs-CZ" sz="1050" i="1" dirty="0"/>
          </a:p>
        </p:txBody>
      </p:sp>
      <p:sp>
        <p:nvSpPr>
          <p:cNvPr id="6" name="TextovéPole 5"/>
          <p:cNvSpPr txBox="1"/>
          <p:nvPr/>
        </p:nvSpPr>
        <p:spPr>
          <a:xfrm>
            <a:off x="5158071" y="1916832"/>
            <a:ext cx="4059829" cy="3200876"/>
          </a:xfrm>
          <a:prstGeom prst="rect">
            <a:avLst/>
          </a:prstGeom>
          <a:noFill/>
        </p:spPr>
        <p:txBody>
          <a:bodyPr wrap="none" rtlCol="0">
            <a:spAutoFit/>
          </a:bodyPr>
          <a:lstStyle/>
          <a:p>
            <a:pPr marL="285750" indent="-285750">
              <a:buFont typeface="Wingdings" pitchFamily="2" charset="2"/>
              <a:buChar char="§"/>
            </a:pPr>
            <a:r>
              <a:rPr lang="cs-CZ" sz="1600" dirty="0" smtClean="0"/>
              <a:t>Ložnice pokračuje ve stylu celého interiéru,</a:t>
            </a:r>
          </a:p>
          <a:p>
            <a:r>
              <a:rPr lang="cs-CZ" sz="1600" dirty="0"/>
              <a:t> </a:t>
            </a:r>
            <a:r>
              <a:rPr lang="cs-CZ" sz="1600" dirty="0" smtClean="0"/>
              <a:t>     tedy v odstínech červené, béžové a bílé</a:t>
            </a:r>
          </a:p>
          <a:p>
            <a:pPr marL="285750" indent="-285750">
              <a:buFont typeface="Wingdings" pitchFamily="2" charset="2"/>
              <a:buChar char="§"/>
            </a:pPr>
            <a:r>
              <a:rPr lang="cs-CZ" sz="1700" dirty="0" smtClean="0"/>
              <a:t>Kvůli nedostatku prostoru je přístup</a:t>
            </a:r>
          </a:p>
          <a:p>
            <a:r>
              <a:rPr lang="cs-CZ" sz="1700" dirty="0"/>
              <a:t> </a:t>
            </a:r>
            <a:r>
              <a:rPr lang="cs-CZ" sz="1700" dirty="0" smtClean="0"/>
              <a:t>     k posteli pro jednoho z partnerů trochu</a:t>
            </a:r>
          </a:p>
          <a:p>
            <a:r>
              <a:rPr lang="cs-CZ" sz="1700" dirty="0"/>
              <a:t> </a:t>
            </a:r>
            <a:r>
              <a:rPr lang="cs-CZ" sz="1700" dirty="0" smtClean="0"/>
              <a:t>     nepohodlný, ale pro příležitostné noci</a:t>
            </a:r>
          </a:p>
          <a:p>
            <a:r>
              <a:rPr lang="cs-CZ" sz="1700" dirty="0"/>
              <a:t> </a:t>
            </a:r>
            <a:r>
              <a:rPr lang="cs-CZ" sz="1700" dirty="0" smtClean="0"/>
              <a:t>     o víkendech naprosto dostačující a to </a:t>
            </a:r>
          </a:p>
          <a:p>
            <a:r>
              <a:rPr lang="cs-CZ" sz="1700" dirty="0"/>
              <a:t> </a:t>
            </a:r>
            <a:r>
              <a:rPr lang="cs-CZ" sz="1700" dirty="0" smtClean="0"/>
              <a:t>     hlavně kvůli kvalitní posteli a matraci</a:t>
            </a:r>
          </a:p>
          <a:p>
            <a:pPr marL="285750" indent="-285750">
              <a:buFont typeface="Wingdings" panose="05000000000000000000" pitchFamily="2" charset="2"/>
              <a:buChar char="§"/>
            </a:pPr>
            <a:r>
              <a:rPr lang="cs-CZ" sz="1700" dirty="0" smtClean="0"/>
              <a:t>Velká šatní skříň je praktickým a </a:t>
            </a:r>
          </a:p>
          <a:p>
            <a:r>
              <a:rPr lang="cs-CZ" sz="1700" dirty="0"/>
              <a:t> </a:t>
            </a:r>
            <a:r>
              <a:rPr lang="cs-CZ" sz="1700" dirty="0" smtClean="0"/>
              <a:t>     plnohodnotným úložným prostorem      </a:t>
            </a:r>
          </a:p>
          <a:p>
            <a:pPr marL="285750" indent="-285750">
              <a:buFont typeface="Wingdings" panose="05000000000000000000" pitchFamily="2" charset="2"/>
              <a:buChar char="§"/>
            </a:pPr>
            <a:r>
              <a:rPr lang="cs-CZ" sz="1700" dirty="0" smtClean="0"/>
              <a:t>Předpokládá se druhá noční lampička</a:t>
            </a:r>
          </a:p>
          <a:p>
            <a:r>
              <a:rPr lang="cs-CZ" sz="1700" dirty="0"/>
              <a:t> </a:t>
            </a:r>
            <a:r>
              <a:rPr lang="cs-CZ" sz="1700" dirty="0" smtClean="0"/>
              <a:t>     na polici nad hlavou</a:t>
            </a:r>
          </a:p>
          <a:p>
            <a:endParaRPr lang="cs-CZ" sz="1700" dirty="0"/>
          </a:p>
        </p:txBody>
      </p:sp>
    </p:spTree>
    <p:extLst>
      <p:ext uri="{BB962C8B-B14F-4D97-AF65-F5344CB8AC3E}">
        <p14:creationId xmlns:p14="http://schemas.microsoft.com/office/powerpoint/2010/main" val="744997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21</a:t>
            </a:fld>
            <a:endParaRPr lang="cs-CZ" dirty="0"/>
          </a:p>
        </p:txBody>
      </p:sp>
      <p:sp>
        <p:nvSpPr>
          <p:cNvPr id="3" name="Zástupný symbol pro obsah 2"/>
          <p:cNvSpPr>
            <a:spLocks noGrp="1"/>
          </p:cNvSpPr>
          <p:nvPr>
            <p:ph idx="4294967295"/>
          </p:nvPr>
        </p:nvSpPr>
        <p:spPr>
          <a:xfrm>
            <a:off x="745332" y="990328"/>
            <a:ext cx="8382929" cy="340912"/>
          </a:xfrm>
        </p:spPr>
        <p:txBody>
          <a:bodyPr anchor="t">
            <a:normAutofit lnSpcReduction="10000"/>
          </a:bodyPr>
          <a:lstStyle/>
          <a:p>
            <a:pPr>
              <a:buNone/>
            </a:pPr>
            <a:r>
              <a:rPr lang="cs-CZ" dirty="0" smtClean="0"/>
              <a:t> 12.2. Pohledy</a:t>
            </a:r>
          </a:p>
          <a:p>
            <a:pPr>
              <a:buNone/>
            </a:pP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383" y="3933056"/>
            <a:ext cx="3524750" cy="2202968"/>
          </a:xfrm>
          <a:prstGeom prst="rect">
            <a:avLst/>
          </a:prstGeom>
        </p:spPr>
      </p:pic>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591" y="1124744"/>
            <a:ext cx="3888432" cy="2430270"/>
          </a:xfrm>
          <a:prstGeom prst="rect">
            <a:avLst/>
          </a:prstGeom>
        </p:spPr>
      </p:pic>
      <p:sp>
        <p:nvSpPr>
          <p:cNvPr id="6" name="TextovéPole 5"/>
          <p:cNvSpPr txBox="1"/>
          <p:nvPr/>
        </p:nvSpPr>
        <p:spPr>
          <a:xfrm>
            <a:off x="4448944" y="3933056"/>
            <a:ext cx="4824536" cy="2446824"/>
          </a:xfrm>
          <a:prstGeom prst="rect">
            <a:avLst/>
          </a:prstGeom>
          <a:noFill/>
        </p:spPr>
        <p:txBody>
          <a:bodyPr wrap="square" rtlCol="0">
            <a:spAutoFit/>
          </a:bodyPr>
          <a:lstStyle/>
          <a:p>
            <a:pPr marL="285750" indent="-285750">
              <a:buFont typeface="Wingdings" pitchFamily="2" charset="2"/>
              <a:buChar char="§"/>
            </a:pPr>
            <a:r>
              <a:rPr lang="cs-CZ" sz="1700" dirty="0" smtClean="0"/>
              <a:t>Vestavěná skříň na míru, kombinace korpus ořech a dvířka bílé lamino / vysoký lesk - výrobce František Kříženecký – truhlářství</a:t>
            </a:r>
          </a:p>
          <a:p>
            <a:pPr marL="285750" indent="-285750">
              <a:buFont typeface="Wingdings" pitchFamily="2" charset="2"/>
              <a:buChar char="§"/>
            </a:pPr>
            <a:r>
              <a:rPr lang="cs-CZ" sz="1700" dirty="0"/>
              <a:t>Dřevěná postel – český výrobce </a:t>
            </a:r>
            <a:r>
              <a:rPr lang="cs-CZ" sz="1700" dirty="0" smtClean="0"/>
              <a:t>Jelínek</a:t>
            </a:r>
          </a:p>
          <a:p>
            <a:pPr marL="285750" indent="-285750">
              <a:buFont typeface="Wingdings" pitchFamily="2" charset="2"/>
              <a:buChar char="§"/>
            </a:pPr>
            <a:r>
              <a:rPr lang="cs-CZ" sz="1700" dirty="0" smtClean="0"/>
              <a:t>Matrace </a:t>
            </a:r>
            <a:r>
              <a:rPr lang="cs-CZ" sz="1700" dirty="0" err="1"/>
              <a:t>Dormeo</a:t>
            </a:r>
            <a:r>
              <a:rPr lang="cs-CZ" sz="1700" dirty="0"/>
              <a:t> </a:t>
            </a:r>
            <a:endParaRPr lang="cs-CZ" sz="1700" dirty="0" smtClean="0"/>
          </a:p>
          <a:p>
            <a:r>
              <a:rPr lang="cs-CZ" sz="1700" dirty="0"/>
              <a:t> </a:t>
            </a:r>
            <a:r>
              <a:rPr lang="cs-CZ" sz="1700" dirty="0" smtClean="0"/>
              <a:t>     160 </a:t>
            </a:r>
            <a:r>
              <a:rPr lang="cs-CZ" sz="1700" dirty="0"/>
              <a:t>x 200 cm</a:t>
            </a:r>
          </a:p>
          <a:p>
            <a:pPr marL="285750" indent="-285750">
              <a:buFont typeface="Wingdings" pitchFamily="2" charset="2"/>
              <a:buChar char="§"/>
            </a:pPr>
            <a:endParaRPr lang="cs-CZ" sz="1700" dirty="0"/>
          </a:p>
          <a:p>
            <a:pPr marL="285750" indent="-285750">
              <a:buFont typeface="Wingdings" pitchFamily="2" charset="2"/>
              <a:buChar char="§"/>
            </a:pPr>
            <a:endParaRPr lang="cs-CZ" sz="1700" dirty="0" smtClean="0"/>
          </a:p>
          <a:p>
            <a:endParaRPr lang="cs-CZ" sz="1700" dirty="0"/>
          </a:p>
        </p:txBody>
      </p:sp>
      <p:graphicFrame>
        <p:nvGraphicFramePr>
          <p:cNvPr id="8" name="Tabulka 7"/>
          <p:cNvGraphicFramePr>
            <a:graphicFrameLocks noGrp="1"/>
          </p:cNvGraphicFramePr>
          <p:nvPr>
            <p:extLst>
              <p:ext uri="{D42A27DB-BD31-4B8C-83A1-F6EECF244321}">
                <p14:modId xmlns:p14="http://schemas.microsoft.com/office/powerpoint/2010/main" val="2756442006"/>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pic>
        <p:nvPicPr>
          <p:cNvPr id="11" name="Obráze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790" y="1464937"/>
            <a:ext cx="4158214" cy="2079107"/>
          </a:xfrm>
          <a:prstGeom prst="rect">
            <a:avLst/>
          </a:prstGeom>
        </p:spPr>
      </p:pic>
    </p:spTree>
    <p:extLst>
      <p:ext uri="{BB962C8B-B14F-4D97-AF65-F5344CB8AC3E}">
        <p14:creationId xmlns:p14="http://schemas.microsoft.com/office/powerpoint/2010/main" val="306857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22</a:t>
            </a:fld>
            <a:endParaRPr lang="cs-CZ" dirty="0"/>
          </a:p>
        </p:txBody>
      </p:sp>
      <p:sp>
        <p:nvSpPr>
          <p:cNvPr id="3" name="Zástupný symbol pro obsah 2"/>
          <p:cNvSpPr>
            <a:spLocks noGrp="1"/>
          </p:cNvSpPr>
          <p:nvPr>
            <p:ph idx="4294967295"/>
          </p:nvPr>
        </p:nvSpPr>
        <p:spPr>
          <a:xfrm>
            <a:off x="705085" y="1124744"/>
            <a:ext cx="8394848" cy="576064"/>
          </a:xfrm>
        </p:spPr>
        <p:txBody>
          <a:bodyPr anchor="t"/>
          <a:lstStyle/>
          <a:p>
            <a:pPr>
              <a:buNone/>
            </a:pPr>
            <a:r>
              <a:rPr lang="cs-CZ" b="1" dirty="0" smtClean="0"/>
              <a:t>13. Spací patro I</a:t>
            </a: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graphicFrame>
        <p:nvGraphicFramePr>
          <p:cNvPr id="8" name="Tabulka 7"/>
          <p:cNvGraphicFramePr>
            <a:graphicFrameLocks noGrp="1"/>
          </p:cNvGraphicFramePr>
          <p:nvPr>
            <p:extLst>
              <p:ext uri="{D42A27DB-BD31-4B8C-83A1-F6EECF244321}">
                <p14:modId xmlns:p14="http://schemas.microsoft.com/office/powerpoint/2010/main" val="3677370045"/>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
        <p:nvSpPr>
          <p:cNvPr id="4" name="TextovéPole 3"/>
          <p:cNvSpPr txBox="1"/>
          <p:nvPr/>
        </p:nvSpPr>
        <p:spPr>
          <a:xfrm>
            <a:off x="6609184" y="1709112"/>
            <a:ext cx="2728376" cy="2970044"/>
          </a:xfrm>
          <a:prstGeom prst="rect">
            <a:avLst/>
          </a:prstGeom>
          <a:noFill/>
        </p:spPr>
        <p:txBody>
          <a:bodyPr wrap="none" rtlCol="0">
            <a:spAutoFit/>
          </a:bodyPr>
          <a:lstStyle/>
          <a:p>
            <a:pPr marL="285750" indent="-285750">
              <a:buFont typeface="Wingdings" pitchFamily="2" charset="2"/>
              <a:buChar char="§"/>
            </a:pPr>
            <a:r>
              <a:rPr lang="cs-CZ" sz="1700" dirty="0" smtClean="0"/>
              <a:t>Světlá výška spacího </a:t>
            </a:r>
          </a:p>
          <a:p>
            <a:r>
              <a:rPr lang="cs-CZ" sz="1700" dirty="0"/>
              <a:t> </a:t>
            </a:r>
            <a:r>
              <a:rPr lang="cs-CZ" sz="1700" dirty="0" smtClean="0"/>
              <a:t>     patra 1,5 m</a:t>
            </a:r>
          </a:p>
          <a:p>
            <a:pPr marL="285750" indent="-285750">
              <a:buFont typeface="Wingdings" pitchFamily="2" charset="2"/>
              <a:buChar char="§"/>
            </a:pPr>
            <a:r>
              <a:rPr lang="cs-CZ" sz="1700" dirty="0" smtClean="0"/>
              <a:t>Výška v nejnižším</a:t>
            </a:r>
          </a:p>
          <a:p>
            <a:r>
              <a:rPr lang="cs-CZ" sz="1700" dirty="0"/>
              <a:t> </a:t>
            </a:r>
            <a:r>
              <a:rPr lang="cs-CZ" sz="1700" dirty="0" smtClean="0"/>
              <a:t>     bodě 35 cm</a:t>
            </a:r>
          </a:p>
          <a:p>
            <a:pPr marL="285750" indent="-285750">
              <a:buFont typeface="Wingdings" pitchFamily="2" charset="2"/>
              <a:buChar char="§"/>
            </a:pPr>
            <a:r>
              <a:rPr lang="cs-CZ" sz="1700" dirty="0" smtClean="0"/>
              <a:t>Celá plocha podlahy</a:t>
            </a:r>
          </a:p>
          <a:p>
            <a:r>
              <a:rPr lang="cs-CZ" sz="1700" dirty="0" smtClean="0"/>
              <a:t>      pokryta kobercem </a:t>
            </a:r>
          </a:p>
          <a:p>
            <a:r>
              <a:rPr lang="cs-CZ" sz="1700" dirty="0"/>
              <a:t> </a:t>
            </a:r>
            <a:r>
              <a:rPr lang="cs-CZ" sz="1700" dirty="0" smtClean="0"/>
              <a:t>     s nízkým vlasem, </a:t>
            </a:r>
          </a:p>
          <a:p>
            <a:r>
              <a:rPr lang="cs-CZ" sz="1700" dirty="0"/>
              <a:t> </a:t>
            </a:r>
            <a:r>
              <a:rPr lang="cs-CZ" sz="1700" dirty="0" smtClean="0"/>
              <a:t>     béžová barva</a:t>
            </a:r>
          </a:p>
          <a:p>
            <a:pPr marL="285750" indent="-285750">
              <a:buFont typeface="Wingdings" pitchFamily="2" charset="2"/>
              <a:buChar char="§"/>
            </a:pPr>
            <a:r>
              <a:rPr lang="cs-CZ" sz="1700" dirty="0" smtClean="0"/>
              <a:t>Na štítu dřevěné obložení</a:t>
            </a:r>
          </a:p>
          <a:p>
            <a:r>
              <a:rPr lang="cs-CZ" sz="1700" dirty="0"/>
              <a:t> </a:t>
            </a:r>
            <a:r>
              <a:rPr lang="cs-CZ" sz="1700" dirty="0" smtClean="0"/>
              <a:t>     s bílým nátěrem</a:t>
            </a:r>
          </a:p>
          <a:p>
            <a:endParaRPr lang="cs-CZ" sz="1700" dirty="0" smtClean="0"/>
          </a:p>
        </p:txBody>
      </p:sp>
      <p:sp>
        <p:nvSpPr>
          <p:cNvPr id="7" name="TextovéPole 6"/>
          <p:cNvSpPr txBox="1"/>
          <p:nvPr/>
        </p:nvSpPr>
        <p:spPr>
          <a:xfrm>
            <a:off x="745084" y="4941168"/>
            <a:ext cx="5656292" cy="1138773"/>
          </a:xfrm>
          <a:prstGeom prst="rect">
            <a:avLst/>
          </a:prstGeom>
          <a:noFill/>
        </p:spPr>
        <p:txBody>
          <a:bodyPr wrap="none" rtlCol="0">
            <a:spAutoFit/>
          </a:bodyPr>
          <a:lstStyle/>
          <a:p>
            <a:pPr marL="285750" indent="-285750">
              <a:buFont typeface="Wingdings" pitchFamily="2" charset="2"/>
              <a:buChar char="§"/>
            </a:pPr>
            <a:r>
              <a:rPr lang="cs-CZ" sz="1700" dirty="0" smtClean="0"/>
              <a:t>Přirozené světlo bude ze střešního okna </a:t>
            </a:r>
          </a:p>
          <a:p>
            <a:pPr marL="285750" indent="-285750">
              <a:buFont typeface="Wingdings" pitchFamily="2" charset="2"/>
              <a:buChar char="§"/>
            </a:pPr>
            <a:r>
              <a:rPr lang="cs-CZ" sz="1700" dirty="0" smtClean="0"/>
              <a:t>Nízké skříňky ve </a:t>
            </a:r>
            <a:r>
              <a:rPr lang="cs-CZ" sz="1700" dirty="0" err="1" smtClean="0"/>
              <a:t>vintage</a:t>
            </a:r>
            <a:r>
              <a:rPr lang="cs-CZ" sz="1700" dirty="0" smtClean="0"/>
              <a:t> stylu v bílé barvě</a:t>
            </a:r>
          </a:p>
          <a:p>
            <a:pPr marL="285750" indent="-285750">
              <a:buFont typeface="Wingdings" pitchFamily="2" charset="2"/>
              <a:buChar char="§"/>
            </a:pPr>
            <a:r>
              <a:rPr lang="cs-CZ" sz="1700" dirty="0" smtClean="0"/>
              <a:t>Jedna skříňka s otevřenými policemi, druhá slouží k uložení</a:t>
            </a:r>
          </a:p>
          <a:p>
            <a:r>
              <a:rPr lang="cs-CZ" sz="1700" dirty="0"/>
              <a:t> </a:t>
            </a:r>
            <a:r>
              <a:rPr lang="cs-CZ" sz="1700" dirty="0" smtClean="0"/>
              <a:t>     přikrývek </a:t>
            </a:r>
            <a:endParaRPr lang="cs-CZ" sz="1700" dirty="0"/>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100" y="1811868"/>
            <a:ext cx="5529064" cy="2764532"/>
          </a:xfrm>
          <a:prstGeom prst="rect">
            <a:avLst/>
          </a:prstGeom>
        </p:spPr>
      </p:pic>
    </p:spTree>
    <p:extLst>
      <p:ext uri="{BB962C8B-B14F-4D97-AF65-F5344CB8AC3E}">
        <p14:creationId xmlns:p14="http://schemas.microsoft.com/office/powerpoint/2010/main" val="2848019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23</a:t>
            </a:fld>
            <a:endParaRPr lang="cs-CZ" dirty="0"/>
          </a:p>
        </p:txBody>
      </p:sp>
      <p:sp>
        <p:nvSpPr>
          <p:cNvPr id="3" name="Zástupný symbol pro obsah 2"/>
          <p:cNvSpPr>
            <a:spLocks noGrp="1"/>
          </p:cNvSpPr>
          <p:nvPr>
            <p:ph idx="4294967295"/>
          </p:nvPr>
        </p:nvSpPr>
        <p:spPr>
          <a:xfrm>
            <a:off x="632520" y="1124744"/>
            <a:ext cx="8382929" cy="5184576"/>
          </a:xfrm>
        </p:spPr>
        <p:txBody>
          <a:bodyPr anchor="t"/>
          <a:lstStyle/>
          <a:p>
            <a:pPr>
              <a:buNone/>
            </a:pPr>
            <a:r>
              <a:rPr lang="cs-CZ" b="1" dirty="0" smtClean="0"/>
              <a:t>  14. Spací patro II</a:t>
            </a:r>
          </a:p>
          <a:p>
            <a:pPr>
              <a:buNone/>
            </a:pP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graphicFrame>
        <p:nvGraphicFramePr>
          <p:cNvPr id="8" name="Tabulka 7"/>
          <p:cNvGraphicFramePr>
            <a:graphicFrameLocks noGrp="1"/>
          </p:cNvGraphicFramePr>
          <p:nvPr>
            <p:extLst>
              <p:ext uri="{D42A27DB-BD31-4B8C-83A1-F6EECF244321}">
                <p14:modId xmlns:p14="http://schemas.microsoft.com/office/powerpoint/2010/main" val="3032958002"/>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40" y="1772816"/>
            <a:ext cx="5760640" cy="2880320"/>
          </a:xfrm>
          <a:prstGeom prst="rect">
            <a:avLst/>
          </a:prstGeom>
        </p:spPr>
      </p:pic>
      <p:sp>
        <p:nvSpPr>
          <p:cNvPr id="4" name="TextovéPole 3"/>
          <p:cNvSpPr txBox="1"/>
          <p:nvPr/>
        </p:nvSpPr>
        <p:spPr>
          <a:xfrm>
            <a:off x="6615386" y="1700808"/>
            <a:ext cx="2759851" cy="1923604"/>
          </a:xfrm>
          <a:prstGeom prst="rect">
            <a:avLst/>
          </a:prstGeom>
          <a:noFill/>
        </p:spPr>
        <p:txBody>
          <a:bodyPr wrap="square" rtlCol="0">
            <a:spAutoFit/>
          </a:bodyPr>
          <a:lstStyle/>
          <a:p>
            <a:pPr marL="285750" indent="-285750">
              <a:buFont typeface="Wingdings" pitchFamily="2" charset="2"/>
              <a:buChar char="§"/>
            </a:pPr>
            <a:r>
              <a:rPr lang="cs-CZ" sz="1700" dirty="0" smtClean="0"/>
              <a:t>Přirozené osvětlení</a:t>
            </a:r>
          </a:p>
          <a:p>
            <a:r>
              <a:rPr lang="cs-CZ" sz="1700" dirty="0"/>
              <a:t> </a:t>
            </a:r>
            <a:r>
              <a:rPr lang="cs-CZ" sz="1700" dirty="0" smtClean="0"/>
              <a:t>    </a:t>
            </a:r>
            <a:r>
              <a:rPr lang="cs-CZ" sz="1700" dirty="0" err="1" smtClean="0"/>
              <a:t>II.spacího</a:t>
            </a:r>
            <a:r>
              <a:rPr lang="cs-CZ" sz="1700" dirty="0" smtClean="0"/>
              <a:t> patra bude</a:t>
            </a:r>
          </a:p>
          <a:p>
            <a:r>
              <a:rPr lang="cs-CZ" sz="1700" dirty="0"/>
              <a:t> </a:t>
            </a:r>
            <a:r>
              <a:rPr lang="cs-CZ" sz="1700" dirty="0" smtClean="0"/>
              <a:t>    z okna ve štítu chaty</a:t>
            </a:r>
          </a:p>
          <a:p>
            <a:pPr marL="285750" indent="-285750">
              <a:buFont typeface="Wingdings" panose="05000000000000000000" pitchFamily="2" charset="2"/>
              <a:buChar char="§"/>
            </a:pPr>
            <a:r>
              <a:rPr lang="cs-CZ" sz="1700" dirty="0" smtClean="0"/>
              <a:t>Umělé osvětlení dvěma</a:t>
            </a:r>
          </a:p>
          <a:p>
            <a:r>
              <a:rPr lang="cs-CZ" sz="1700" dirty="0"/>
              <a:t> </a:t>
            </a:r>
            <a:r>
              <a:rPr lang="cs-CZ" sz="1700" dirty="0" smtClean="0"/>
              <a:t>     nástěnnými lampami </a:t>
            </a:r>
          </a:p>
          <a:p>
            <a:r>
              <a:rPr lang="cs-CZ" sz="1700" dirty="0"/>
              <a:t> </a:t>
            </a:r>
            <a:r>
              <a:rPr lang="cs-CZ" sz="1700" dirty="0" smtClean="0"/>
              <a:t>     ve </a:t>
            </a:r>
            <a:r>
              <a:rPr lang="cs-CZ" sz="1700" dirty="0" err="1" smtClean="0"/>
              <a:t>vintage</a:t>
            </a:r>
            <a:r>
              <a:rPr lang="cs-CZ" sz="1700" dirty="0" smtClean="0"/>
              <a:t> stylu jako</a:t>
            </a:r>
          </a:p>
          <a:p>
            <a:r>
              <a:rPr lang="cs-CZ" sz="1700" dirty="0"/>
              <a:t> </a:t>
            </a:r>
            <a:r>
              <a:rPr lang="cs-CZ" sz="1700" dirty="0" smtClean="0"/>
              <a:t>     v celém interiéru chaty</a:t>
            </a:r>
            <a:endParaRPr lang="cs-CZ" sz="1700" dirty="0"/>
          </a:p>
        </p:txBody>
      </p:sp>
      <p:sp>
        <p:nvSpPr>
          <p:cNvPr id="5" name="TextovéPole 4"/>
          <p:cNvSpPr txBox="1"/>
          <p:nvPr/>
        </p:nvSpPr>
        <p:spPr>
          <a:xfrm>
            <a:off x="776536" y="5013176"/>
            <a:ext cx="5804794" cy="1092607"/>
          </a:xfrm>
          <a:prstGeom prst="rect">
            <a:avLst/>
          </a:prstGeom>
          <a:noFill/>
        </p:spPr>
        <p:txBody>
          <a:bodyPr wrap="none" rtlCol="0">
            <a:spAutoFit/>
          </a:bodyPr>
          <a:lstStyle/>
          <a:p>
            <a:pPr marL="285750" indent="-285750">
              <a:buFont typeface="Wingdings" pitchFamily="2" charset="2"/>
              <a:buChar char="§"/>
            </a:pPr>
            <a:r>
              <a:rPr lang="cs-CZ" sz="1600" dirty="0" smtClean="0"/>
              <a:t>Nízké skříňky z bílého lamina slouží k uložení drobných věcí, knih</a:t>
            </a:r>
          </a:p>
          <a:p>
            <a:r>
              <a:rPr lang="cs-CZ" sz="1600" dirty="0"/>
              <a:t> </a:t>
            </a:r>
            <a:r>
              <a:rPr lang="cs-CZ" sz="1600" dirty="0" smtClean="0"/>
              <a:t>     a nočního prádla – k tomu jsou určeny velké proutěné koše</a:t>
            </a:r>
          </a:p>
          <a:p>
            <a:pPr marL="285750" indent="-285750">
              <a:buFont typeface="Wingdings" panose="05000000000000000000" pitchFamily="2" charset="2"/>
              <a:buChar char="§"/>
            </a:pPr>
            <a:r>
              <a:rPr lang="cs-CZ" sz="1600" dirty="0" smtClean="0"/>
              <a:t>Komín před patrem alespoň částečně vytváří pocit soukromí</a:t>
            </a:r>
          </a:p>
          <a:p>
            <a:endParaRPr lang="cs-CZ" sz="1700" dirty="0"/>
          </a:p>
        </p:txBody>
      </p:sp>
    </p:spTree>
    <p:extLst>
      <p:ext uri="{BB962C8B-B14F-4D97-AF65-F5344CB8AC3E}">
        <p14:creationId xmlns:p14="http://schemas.microsoft.com/office/powerpoint/2010/main" val="815472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24</a:t>
            </a:fld>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graphicFrame>
        <p:nvGraphicFramePr>
          <p:cNvPr id="8" name="Tabulka 7"/>
          <p:cNvGraphicFramePr>
            <a:graphicFrameLocks noGrp="1"/>
          </p:cNvGraphicFramePr>
          <p:nvPr>
            <p:extLst>
              <p:ext uri="{D42A27DB-BD31-4B8C-83A1-F6EECF244321}">
                <p14:modId xmlns:p14="http://schemas.microsoft.com/office/powerpoint/2010/main" val="4149515109"/>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
        <p:nvSpPr>
          <p:cNvPr id="6" name="TextovéPole 5"/>
          <p:cNvSpPr txBox="1"/>
          <p:nvPr/>
        </p:nvSpPr>
        <p:spPr>
          <a:xfrm>
            <a:off x="632520" y="1046520"/>
            <a:ext cx="6768752" cy="369332"/>
          </a:xfrm>
          <a:prstGeom prst="rect">
            <a:avLst/>
          </a:prstGeom>
          <a:noFill/>
        </p:spPr>
        <p:txBody>
          <a:bodyPr wrap="square" rtlCol="0">
            <a:spAutoFit/>
          </a:bodyPr>
          <a:lstStyle/>
          <a:p>
            <a:r>
              <a:rPr lang="cs-CZ" b="1" dirty="0" smtClean="0"/>
              <a:t> 15. Atypický prvek – posuvné svítidlo</a:t>
            </a:r>
            <a:endParaRPr lang="cs-CZ" b="1" dirty="0"/>
          </a:p>
        </p:txBody>
      </p:sp>
      <p:pic>
        <p:nvPicPr>
          <p:cNvPr id="11" name="Obráze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383" y="1426543"/>
            <a:ext cx="2985635" cy="1354386"/>
          </a:xfrm>
          <a:prstGeom prst="rect">
            <a:avLst/>
          </a:prstGeom>
        </p:spPr>
      </p:pic>
      <p:pic>
        <p:nvPicPr>
          <p:cNvPr id="12" name="Obráze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536" y="2803030"/>
            <a:ext cx="2808312" cy="1273946"/>
          </a:xfrm>
          <a:prstGeom prst="rect">
            <a:avLst/>
          </a:prstGeom>
        </p:spPr>
      </p:pic>
      <p:pic>
        <p:nvPicPr>
          <p:cNvPr id="2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715" y="4509120"/>
            <a:ext cx="3297303"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163" y="5800936"/>
            <a:ext cx="3543224" cy="48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Čárový popisek 1 23"/>
          <p:cNvSpPr/>
          <p:nvPr/>
        </p:nvSpPr>
        <p:spPr>
          <a:xfrm>
            <a:off x="631098" y="5082411"/>
            <a:ext cx="1225557" cy="233009"/>
          </a:xfrm>
          <a:prstGeom prst="borderCallout1">
            <a:avLst>
              <a:gd name="adj1" fmla="val -9650"/>
              <a:gd name="adj2" fmla="val 39801"/>
              <a:gd name="adj3" fmla="val -67113"/>
              <a:gd name="adj4" fmla="val 40083"/>
            </a:avLst>
          </a:prstGeom>
          <a:solidFill>
            <a:schemeClr val="bg1">
              <a:alpha val="46000"/>
            </a:schemeClr>
          </a:solidFill>
          <a:ln>
            <a:solidFill>
              <a:schemeClr val="bg2">
                <a:lumMod val="90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100" i="1" dirty="0" smtClean="0"/>
              <a:t>P   </a:t>
            </a:r>
            <a:r>
              <a:rPr lang="cs-CZ" sz="1200" i="1" dirty="0" smtClean="0">
                <a:solidFill>
                  <a:schemeClr val="tx1"/>
                </a:solidFill>
              </a:rPr>
              <a:t>detail kloubu</a:t>
            </a:r>
            <a:endParaRPr lang="cs-CZ" sz="1200" i="1" dirty="0"/>
          </a:p>
        </p:txBody>
      </p:sp>
      <p:sp>
        <p:nvSpPr>
          <p:cNvPr id="25" name="Čárový popisek 1 24"/>
          <p:cNvSpPr/>
          <p:nvPr/>
        </p:nvSpPr>
        <p:spPr>
          <a:xfrm>
            <a:off x="2000672" y="5390066"/>
            <a:ext cx="2184715" cy="306789"/>
          </a:xfrm>
          <a:prstGeom prst="borderCallout1">
            <a:avLst>
              <a:gd name="adj1" fmla="val 102473"/>
              <a:gd name="adj2" fmla="val 48302"/>
              <a:gd name="adj3" fmla="val 156779"/>
              <a:gd name="adj4" fmla="val 69150"/>
            </a:avLst>
          </a:prstGeom>
          <a:solidFill>
            <a:schemeClr val="bg1">
              <a:alpha val="46000"/>
            </a:schemeClr>
          </a:solidFill>
          <a:ln>
            <a:solidFill>
              <a:schemeClr val="bg2">
                <a:lumMod val="90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200" i="1" dirty="0" smtClean="0">
                <a:solidFill>
                  <a:schemeClr val="tx1"/>
                </a:solidFill>
              </a:rPr>
              <a:t>detail lišty </a:t>
            </a:r>
          </a:p>
          <a:p>
            <a:r>
              <a:rPr lang="cs-CZ" sz="1200" i="1" dirty="0">
                <a:solidFill>
                  <a:schemeClr val="tx1"/>
                </a:solidFill>
              </a:rPr>
              <a:t> </a:t>
            </a:r>
            <a:r>
              <a:rPr lang="cs-CZ" sz="1200" i="1" dirty="0" smtClean="0">
                <a:solidFill>
                  <a:schemeClr val="tx1"/>
                </a:solidFill>
              </a:rPr>
              <a:t>se dvěma pojezdovými kolečky</a:t>
            </a:r>
            <a:endParaRPr lang="cs-CZ" sz="1200" i="1" dirty="0"/>
          </a:p>
        </p:txBody>
      </p:sp>
      <p:cxnSp>
        <p:nvCxnSpPr>
          <p:cNvPr id="18" name="Přímá spojnice se šipkou 17"/>
          <p:cNvCxnSpPr>
            <a:stCxn id="25" idx="1"/>
          </p:cNvCxnSpPr>
          <p:nvPr/>
        </p:nvCxnSpPr>
        <p:spPr>
          <a:xfrm flipH="1">
            <a:off x="1187025" y="5696855"/>
            <a:ext cx="1906005" cy="180417"/>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4185388" y="1628800"/>
            <a:ext cx="5016084" cy="2462213"/>
          </a:xfrm>
          <a:prstGeom prst="rect">
            <a:avLst/>
          </a:prstGeom>
          <a:noFill/>
        </p:spPr>
        <p:txBody>
          <a:bodyPr wrap="square" rtlCol="0">
            <a:spAutoFit/>
          </a:bodyPr>
          <a:lstStyle/>
          <a:p>
            <a:pPr marL="285750" indent="-285750">
              <a:buFont typeface="Wingdings" panose="05000000000000000000" pitchFamily="2" charset="2"/>
              <a:buChar char="§"/>
            </a:pPr>
            <a:r>
              <a:rPr lang="cs-CZ" sz="1400" dirty="0" smtClean="0"/>
              <a:t>Posuvné svítidlo – dvě nosné trubky s černou povrchovou úpravou, pojezd zajištěn v zápustných  pojezdových kolejnicích</a:t>
            </a:r>
          </a:p>
          <a:p>
            <a:pPr marL="285750" indent="-285750">
              <a:buFont typeface="Wingdings" panose="05000000000000000000" pitchFamily="2" charset="2"/>
              <a:buChar char="§"/>
            </a:pPr>
            <a:r>
              <a:rPr lang="cs-CZ" sz="1400" dirty="0" smtClean="0"/>
              <a:t>Na každé nosné tyči upevněno 1 svítidlo</a:t>
            </a:r>
          </a:p>
          <a:p>
            <a:pPr marL="285750" indent="-285750">
              <a:buFont typeface="Wingdings" panose="05000000000000000000" pitchFamily="2" charset="2"/>
              <a:buChar char="§"/>
            </a:pPr>
            <a:endParaRPr lang="cs-CZ" sz="1400" dirty="0" smtClean="0"/>
          </a:p>
          <a:p>
            <a:pPr marL="285750" indent="-285750">
              <a:buFont typeface="Wingdings" panose="05000000000000000000" pitchFamily="2" charset="2"/>
              <a:buChar char="§"/>
            </a:pPr>
            <a:endParaRPr lang="cs-CZ" sz="1400" dirty="0"/>
          </a:p>
          <a:p>
            <a:pPr marL="285750" indent="-285750">
              <a:buFont typeface="Wingdings" panose="05000000000000000000" pitchFamily="2" charset="2"/>
              <a:buChar char="§"/>
            </a:pPr>
            <a:r>
              <a:rPr lang="cs-CZ" sz="1400" dirty="0" smtClean="0"/>
              <a:t>Elektrika je vedena uvnitř tyčí/tenkých trubek, v místě kloubu je pohybová volnost kabelu kvůli napínání</a:t>
            </a:r>
          </a:p>
          <a:p>
            <a:pPr marL="285750" indent="-285750">
              <a:buFont typeface="Wingdings" panose="05000000000000000000" pitchFamily="2" charset="2"/>
              <a:buChar char="§"/>
            </a:pPr>
            <a:r>
              <a:rPr lang="cs-CZ" sz="1400" dirty="0" smtClean="0"/>
              <a:t>Posuvné svítidlo bude sloužit k rovnoměrnému osvětlení stolu v případě jeho rozložení do místnosti</a:t>
            </a:r>
          </a:p>
          <a:p>
            <a:pPr marL="285750" indent="-285750">
              <a:buFont typeface="Wingdings" panose="05000000000000000000" pitchFamily="2" charset="2"/>
              <a:buChar char="§"/>
            </a:pPr>
            <a:endParaRPr lang="cs-CZ" sz="1400" dirty="0" smtClean="0"/>
          </a:p>
          <a:p>
            <a:pPr marL="285750" indent="-285750">
              <a:buFont typeface="Wingdings" panose="05000000000000000000" pitchFamily="2" charset="2"/>
              <a:buChar char="§"/>
            </a:pPr>
            <a:endParaRPr lang="cs-CZ" sz="1400" dirty="0"/>
          </a:p>
        </p:txBody>
      </p:sp>
      <p:sp>
        <p:nvSpPr>
          <p:cNvPr id="21" name="TextovéPole 20"/>
          <p:cNvSpPr txBox="1"/>
          <p:nvPr/>
        </p:nvSpPr>
        <p:spPr>
          <a:xfrm>
            <a:off x="4185388" y="4174470"/>
            <a:ext cx="4990469" cy="1815882"/>
          </a:xfrm>
          <a:prstGeom prst="rect">
            <a:avLst/>
          </a:prstGeom>
          <a:noFill/>
        </p:spPr>
        <p:txBody>
          <a:bodyPr wrap="none" rtlCol="0">
            <a:spAutoFit/>
          </a:bodyPr>
          <a:lstStyle/>
          <a:p>
            <a:pPr marL="285750" indent="-285750">
              <a:buFont typeface="Wingdings" panose="05000000000000000000" pitchFamily="2" charset="2"/>
              <a:buChar char="§"/>
            </a:pPr>
            <a:r>
              <a:rPr lang="cs-CZ" sz="1400" dirty="0" smtClean="0"/>
              <a:t>Hladký posun zajišťují tenčí tyče/trubky vložené do hlavní tyče</a:t>
            </a:r>
          </a:p>
          <a:p>
            <a:r>
              <a:rPr lang="cs-CZ" sz="1400" dirty="0"/>
              <a:t> </a:t>
            </a:r>
            <a:r>
              <a:rPr lang="cs-CZ" sz="1400" dirty="0" smtClean="0"/>
              <a:t>      pro </a:t>
            </a:r>
            <a:r>
              <a:rPr lang="cs-CZ" sz="1400" dirty="0"/>
              <a:t>zajíždění </a:t>
            </a:r>
            <a:r>
              <a:rPr lang="cs-CZ" sz="1400" dirty="0" smtClean="0"/>
              <a:t>a vyjíždění v </a:t>
            </a:r>
            <a:r>
              <a:rPr lang="cs-CZ" sz="1400" dirty="0"/>
              <a:t>případě </a:t>
            </a:r>
            <a:r>
              <a:rPr lang="cs-CZ" sz="1400" dirty="0" smtClean="0"/>
              <a:t>posuvu v místě kloubu</a:t>
            </a:r>
          </a:p>
          <a:p>
            <a:pPr marL="285750" indent="-285750">
              <a:buFont typeface="Wingdings" panose="05000000000000000000" pitchFamily="2" charset="2"/>
              <a:buChar char="§"/>
            </a:pPr>
            <a:r>
              <a:rPr lang="cs-CZ" sz="1400" dirty="0" smtClean="0"/>
              <a:t>Tyče </a:t>
            </a:r>
            <a:r>
              <a:rPr lang="cs-CZ" sz="1400" dirty="0"/>
              <a:t>se sbíhají na levé straně </a:t>
            </a:r>
            <a:endParaRPr lang="cs-CZ" sz="1400" dirty="0" smtClean="0"/>
          </a:p>
          <a:p>
            <a:r>
              <a:rPr lang="cs-CZ" sz="1400" dirty="0"/>
              <a:t> </a:t>
            </a:r>
            <a:r>
              <a:rPr lang="cs-CZ" sz="1400" dirty="0" smtClean="0"/>
              <a:t>      do </a:t>
            </a:r>
            <a:r>
              <a:rPr lang="cs-CZ" sz="1400" dirty="0"/>
              <a:t>1 bodu / </a:t>
            </a:r>
            <a:r>
              <a:rPr lang="cs-CZ" sz="1400" dirty="0" smtClean="0"/>
              <a:t>kloubu … </a:t>
            </a:r>
          </a:p>
          <a:p>
            <a:endParaRPr lang="cs-CZ" sz="1400" dirty="0"/>
          </a:p>
          <a:p>
            <a:endParaRPr lang="cs-CZ" sz="1400" dirty="0" smtClean="0"/>
          </a:p>
          <a:p>
            <a:endParaRPr lang="cs-CZ" sz="1400" dirty="0"/>
          </a:p>
          <a:p>
            <a:endParaRPr lang="cs-CZ" sz="1400" dirty="0"/>
          </a:p>
        </p:txBody>
      </p:sp>
      <p:sp>
        <p:nvSpPr>
          <p:cNvPr id="26" name="TextovéPole 25"/>
          <p:cNvSpPr txBox="1"/>
          <p:nvPr/>
        </p:nvSpPr>
        <p:spPr>
          <a:xfrm>
            <a:off x="4185388" y="5433320"/>
            <a:ext cx="2555571" cy="1169551"/>
          </a:xfrm>
          <a:prstGeom prst="rect">
            <a:avLst/>
          </a:prstGeom>
          <a:noFill/>
        </p:spPr>
        <p:txBody>
          <a:bodyPr wrap="none" rtlCol="0">
            <a:spAutoFit/>
          </a:bodyPr>
          <a:lstStyle/>
          <a:p>
            <a:pPr marL="285750" indent="-285750">
              <a:buFont typeface="Wingdings" panose="05000000000000000000" pitchFamily="2" charset="2"/>
              <a:buChar char="§"/>
            </a:pPr>
            <a:r>
              <a:rPr lang="cs-CZ" sz="1400" dirty="0" smtClean="0"/>
              <a:t>… na </a:t>
            </a:r>
            <a:r>
              <a:rPr lang="cs-CZ" sz="1400" dirty="0"/>
              <a:t>druhé straně má každá </a:t>
            </a:r>
            <a:endParaRPr lang="cs-CZ" sz="1400" dirty="0" smtClean="0"/>
          </a:p>
          <a:p>
            <a:r>
              <a:rPr lang="cs-CZ" sz="1400" dirty="0"/>
              <a:t> </a:t>
            </a:r>
            <a:r>
              <a:rPr lang="cs-CZ" sz="1400" dirty="0" smtClean="0"/>
              <a:t>     tyč </a:t>
            </a:r>
            <a:r>
              <a:rPr lang="cs-CZ" sz="1400" dirty="0"/>
              <a:t>vlastní </a:t>
            </a:r>
            <a:r>
              <a:rPr lang="cs-CZ" sz="1400" dirty="0" smtClean="0"/>
              <a:t>kloub, dráhu </a:t>
            </a:r>
          </a:p>
          <a:p>
            <a:r>
              <a:rPr lang="cs-CZ" sz="1400" dirty="0"/>
              <a:t> </a:t>
            </a:r>
            <a:r>
              <a:rPr lang="cs-CZ" sz="1400" dirty="0" smtClean="0"/>
              <a:t>     i pojezdové kolečko</a:t>
            </a:r>
          </a:p>
          <a:p>
            <a:endParaRPr lang="cs-CZ" sz="1400" dirty="0"/>
          </a:p>
          <a:p>
            <a:endParaRPr lang="cs-CZ" sz="1400" dirty="0"/>
          </a:p>
        </p:txBody>
      </p:sp>
    </p:spTree>
    <p:extLst>
      <p:ext uri="{BB962C8B-B14F-4D97-AF65-F5344CB8AC3E}">
        <p14:creationId xmlns:p14="http://schemas.microsoft.com/office/powerpoint/2010/main" val="2420774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25</a:t>
            </a:fld>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graphicFrame>
        <p:nvGraphicFramePr>
          <p:cNvPr id="8" name="Tabulka 7"/>
          <p:cNvGraphicFramePr>
            <a:graphicFrameLocks noGrp="1"/>
          </p:cNvGraphicFramePr>
          <p:nvPr>
            <p:extLst>
              <p:ext uri="{D42A27DB-BD31-4B8C-83A1-F6EECF244321}">
                <p14:modId xmlns:p14="http://schemas.microsoft.com/office/powerpoint/2010/main" val="3415608112"/>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
        <p:nvSpPr>
          <p:cNvPr id="6" name="TextovéPole 5"/>
          <p:cNvSpPr txBox="1"/>
          <p:nvPr/>
        </p:nvSpPr>
        <p:spPr>
          <a:xfrm>
            <a:off x="776536" y="1046520"/>
            <a:ext cx="6768752" cy="369332"/>
          </a:xfrm>
          <a:prstGeom prst="rect">
            <a:avLst/>
          </a:prstGeom>
          <a:noFill/>
        </p:spPr>
        <p:txBody>
          <a:bodyPr wrap="square" rtlCol="0">
            <a:spAutoFit/>
          </a:bodyPr>
          <a:lstStyle/>
          <a:p>
            <a:r>
              <a:rPr lang="cs-CZ" dirty="0" smtClean="0"/>
              <a:t>15.1. Atypický prvek – řezy</a:t>
            </a:r>
            <a:endParaRPr lang="cs-CZ"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544" y="1415852"/>
            <a:ext cx="2099890" cy="2183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544" y="4005064"/>
            <a:ext cx="2288371" cy="215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2800" y="1415852"/>
            <a:ext cx="5820544" cy="92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6817" y="4110020"/>
            <a:ext cx="5676528" cy="704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3512840" y="2636912"/>
            <a:ext cx="4963538" cy="954107"/>
          </a:xfrm>
          <a:prstGeom prst="rect">
            <a:avLst/>
          </a:prstGeom>
          <a:noFill/>
        </p:spPr>
        <p:txBody>
          <a:bodyPr wrap="none" rtlCol="0">
            <a:spAutoFit/>
          </a:bodyPr>
          <a:lstStyle/>
          <a:p>
            <a:pPr marL="285750" indent="-285750">
              <a:buFont typeface="Wingdings" panose="05000000000000000000" pitchFamily="2" charset="2"/>
              <a:buChar char="§"/>
            </a:pPr>
            <a:r>
              <a:rPr lang="cs-CZ" sz="1400" dirty="0" smtClean="0"/>
              <a:t>Zápustná kolejnice 1 cestná, hloubka 25mm</a:t>
            </a:r>
          </a:p>
          <a:p>
            <a:pPr marL="285750" indent="-285750">
              <a:buFont typeface="Wingdings" panose="05000000000000000000" pitchFamily="2" charset="2"/>
              <a:buChar char="§"/>
            </a:pPr>
            <a:r>
              <a:rPr lang="cs-CZ" sz="1400" dirty="0" smtClean="0"/>
              <a:t>Rozměry: 620*25mm, v-100mm, h-67mm, tloušťka stěn 2mm</a:t>
            </a:r>
          </a:p>
          <a:p>
            <a:pPr marL="285750" indent="-285750">
              <a:buFont typeface="Wingdings" panose="05000000000000000000" pitchFamily="2" charset="2"/>
              <a:buChar char="§"/>
            </a:pPr>
            <a:r>
              <a:rPr lang="cs-CZ" sz="1400" dirty="0" smtClean="0"/>
              <a:t>Přední krycí panel proti vypadnutí kloubu / pojezdového </a:t>
            </a:r>
          </a:p>
          <a:p>
            <a:r>
              <a:rPr lang="cs-CZ" sz="1400" dirty="0"/>
              <a:t> </a:t>
            </a:r>
            <a:r>
              <a:rPr lang="cs-CZ" sz="1400" dirty="0" smtClean="0"/>
              <a:t>      kolečka</a:t>
            </a:r>
            <a:endParaRPr lang="cs-CZ" sz="1400" dirty="0"/>
          </a:p>
        </p:txBody>
      </p:sp>
      <p:sp>
        <p:nvSpPr>
          <p:cNvPr id="11" name="TextovéPole 10"/>
          <p:cNvSpPr txBox="1"/>
          <p:nvPr/>
        </p:nvSpPr>
        <p:spPr>
          <a:xfrm>
            <a:off x="3512840" y="5081041"/>
            <a:ext cx="3177793" cy="1384995"/>
          </a:xfrm>
          <a:prstGeom prst="rect">
            <a:avLst/>
          </a:prstGeom>
          <a:noFill/>
        </p:spPr>
        <p:txBody>
          <a:bodyPr wrap="none" rtlCol="0">
            <a:spAutoFit/>
          </a:bodyPr>
          <a:lstStyle/>
          <a:p>
            <a:pPr marL="285750" indent="-285750">
              <a:buFont typeface="Wingdings" panose="05000000000000000000" pitchFamily="2" charset="2"/>
              <a:buChar char="§"/>
            </a:pPr>
            <a:r>
              <a:rPr lang="cs-CZ" sz="1400" dirty="0" smtClean="0"/>
              <a:t>Zápustná kolejnice 2 cestná, h-25mm</a:t>
            </a:r>
          </a:p>
          <a:p>
            <a:pPr marL="285750" indent="-285750">
              <a:buFont typeface="Wingdings" panose="05000000000000000000" pitchFamily="2" charset="2"/>
              <a:buChar char="§"/>
            </a:pPr>
            <a:r>
              <a:rPr lang="cs-CZ" sz="1400" dirty="0" smtClean="0"/>
              <a:t>Rozměry:1200*60mm, v-100mm,</a:t>
            </a:r>
          </a:p>
          <a:p>
            <a:r>
              <a:rPr lang="cs-CZ" sz="1400" dirty="0"/>
              <a:t> </a:t>
            </a:r>
            <a:r>
              <a:rPr lang="cs-CZ" sz="1400" dirty="0" smtClean="0"/>
              <a:t>      h-66mm, tloušťka stěn 2mm</a:t>
            </a:r>
          </a:p>
          <a:p>
            <a:pPr marL="285750" indent="-285750">
              <a:buFont typeface="Wingdings" panose="05000000000000000000" pitchFamily="2" charset="2"/>
              <a:buChar char="§"/>
            </a:pPr>
            <a:r>
              <a:rPr lang="cs-CZ" sz="1400" dirty="0" smtClean="0"/>
              <a:t>Přední krycí </a:t>
            </a:r>
            <a:r>
              <a:rPr lang="cs-CZ" sz="1400" dirty="0"/>
              <a:t>panel proti vypadnutí </a:t>
            </a:r>
            <a:endParaRPr lang="cs-CZ" sz="1400" dirty="0" smtClean="0"/>
          </a:p>
          <a:p>
            <a:r>
              <a:rPr lang="cs-CZ" sz="1400" dirty="0"/>
              <a:t> </a:t>
            </a:r>
            <a:r>
              <a:rPr lang="cs-CZ" sz="1400" dirty="0" smtClean="0"/>
              <a:t>      kloubu </a:t>
            </a:r>
            <a:r>
              <a:rPr lang="cs-CZ" sz="1400" dirty="0"/>
              <a:t>/ pojezdového </a:t>
            </a:r>
            <a:r>
              <a:rPr lang="cs-CZ" sz="1400" dirty="0" smtClean="0"/>
              <a:t>kolečka</a:t>
            </a:r>
            <a:endParaRPr lang="cs-CZ" sz="1400" dirty="0"/>
          </a:p>
          <a:p>
            <a:pPr marL="285750" indent="-285750">
              <a:buFont typeface="Wingdings" panose="05000000000000000000" pitchFamily="2" charset="2"/>
              <a:buChar char="§"/>
            </a:pPr>
            <a:endParaRPr lang="cs-CZ" sz="1400" dirty="0"/>
          </a:p>
        </p:txBody>
      </p:sp>
    </p:spTree>
    <p:extLst>
      <p:ext uri="{BB962C8B-B14F-4D97-AF65-F5344CB8AC3E}">
        <p14:creationId xmlns:p14="http://schemas.microsoft.com/office/powerpoint/2010/main" val="3872225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26</a:t>
            </a:fld>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sp>
        <p:nvSpPr>
          <p:cNvPr id="6" name="TextovéPole 5"/>
          <p:cNvSpPr txBox="1"/>
          <p:nvPr/>
        </p:nvSpPr>
        <p:spPr>
          <a:xfrm>
            <a:off x="753840" y="861854"/>
            <a:ext cx="6768752" cy="369332"/>
          </a:xfrm>
          <a:prstGeom prst="rect">
            <a:avLst/>
          </a:prstGeom>
          <a:noFill/>
        </p:spPr>
        <p:txBody>
          <a:bodyPr wrap="square" rtlCol="0">
            <a:spAutoFit/>
          </a:bodyPr>
          <a:lstStyle/>
          <a:p>
            <a:r>
              <a:rPr lang="cs-CZ" b="1" dirty="0" smtClean="0"/>
              <a:t>16. </a:t>
            </a:r>
            <a:r>
              <a:rPr lang="cs-CZ" b="1" dirty="0" err="1" smtClean="0"/>
              <a:t>Specfikace</a:t>
            </a:r>
            <a:endParaRPr lang="cs-CZ" b="1"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950" y="1231186"/>
            <a:ext cx="8371522" cy="5335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122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27</a:t>
            </a:fld>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536" y="1196752"/>
            <a:ext cx="8445731" cy="49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364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28</a:t>
            </a:fld>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534" y="1174304"/>
            <a:ext cx="8424938" cy="5199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299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29</a:t>
            </a:fld>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647" y="1268760"/>
            <a:ext cx="8414268" cy="4945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0272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3</a:t>
            </a:fld>
            <a:endParaRPr lang="cs-CZ" dirty="0"/>
          </a:p>
        </p:txBody>
      </p:sp>
      <p:sp>
        <p:nvSpPr>
          <p:cNvPr id="3" name="Zástupný symbol pro obsah 2"/>
          <p:cNvSpPr>
            <a:spLocks noGrp="1"/>
          </p:cNvSpPr>
          <p:nvPr>
            <p:ph idx="4294967295"/>
          </p:nvPr>
        </p:nvSpPr>
        <p:spPr>
          <a:xfrm>
            <a:off x="810035" y="1484784"/>
            <a:ext cx="8382929" cy="4392488"/>
          </a:xfrm>
        </p:spPr>
        <p:txBody>
          <a:bodyPr anchor="t"/>
          <a:lstStyle/>
          <a:p>
            <a:pPr>
              <a:buNone/>
            </a:pPr>
            <a:r>
              <a:rPr lang="cs-CZ" b="1" dirty="0" smtClean="0">
                <a:solidFill>
                  <a:schemeClr val="bg2">
                    <a:lumMod val="10000"/>
                  </a:schemeClr>
                </a:solidFill>
              </a:rPr>
              <a:t>2. Požadavky klienta, rozpočet</a:t>
            </a:r>
          </a:p>
          <a:p>
            <a:endParaRPr lang="cs-CZ" dirty="0" smtClean="0">
              <a:solidFill>
                <a:schemeClr val="bg2">
                  <a:lumMod val="10000"/>
                </a:schemeClr>
              </a:solidFill>
            </a:endParaRPr>
          </a:p>
          <a:p>
            <a:r>
              <a:rPr lang="cs-CZ" sz="1700" dirty="0" smtClean="0">
                <a:solidFill>
                  <a:schemeClr val="bg2">
                    <a:lumMod val="10000"/>
                  </a:schemeClr>
                </a:solidFill>
              </a:rPr>
              <a:t>návrh kompletního interiéru novostavby rekreačního objektu Chrást nad Sázavou, parcelní číslo 4002/7, v současné době podána žádost o stavební povolení</a:t>
            </a:r>
          </a:p>
          <a:p>
            <a:r>
              <a:rPr lang="cs-CZ" sz="1700" dirty="0" smtClean="0">
                <a:solidFill>
                  <a:schemeClr val="bg2">
                    <a:lumMod val="10000"/>
                  </a:schemeClr>
                </a:solidFill>
              </a:rPr>
              <a:t>rozloha pozemku: 553m2, zastavěná plocha 36 m2, obytná plocha 31 m2 + 13,7 m2 spací část (patro)</a:t>
            </a:r>
          </a:p>
          <a:p>
            <a:r>
              <a:rPr lang="cs-CZ" sz="1700" dirty="0" smtClean="0">
                <a:solidFill>
                  <a:schemeClr val="bg2">
                    <a:lumMod val="10000"/>
                  </a:schemeClr>
                </a:solidFill>
              </a:rPr>
              <a:t>objekt </a:t>
            </a:r>
            <a:r>
              <a:rPr lang="cs-CZ" sz="1700" dirty="0">
                <a:solidFill>
                  <a:schemeClr val="bg2">
                    <a:lumMod val="10000"/>
                  </a:schemeClr>
                </a:solidFill>
              </a:rPr>
              <a:t>bude sloužit jako sezónní víkendová chata pro partnery, popř. pro jejich děti s rodinami, proto požadovali spací patro pro příležitostné </a:t>
            </a:r>
            <a:r>
              <a:rPr lang="cs-CZ" sz="1700" dirty="0" smtClean="0">
                <a:solidFill>
                  <a:schemeClr val="bg2">
                    <a:lumMod val="10000"/>
                  </a:schemeClr>
                </a:solidFill>
              </a:rPr>
              <a:t>přespání</a:t>
            </a:r>
          </a:p>
          <a:p>
            <a:r>
              <a:rPr lang="cs-CZ" sz="1700" dirty="0" smtClean="0">
                <a:solidFill>
                  <a:schemeClr val="bg2">
                    <a:lumMod val="10000"/>
                  </a:schemeClr>
                </a:solidFill>
              </a:rPr>
              <a:t>požadavkem klienta bylo přizpůsobit celý interiér kuchyňské lince, kterou již mají zakoupenou a chtějí použít do interiéru chaty</a:t>
            </a:r>
          </a:p>
          <a:p>
            <a:r>
              <a:rPr lang="cs-CZ" sz="1700" dirty="0" smtClean="0">
                <a:solidFill>
                  <a:schemeClr val="bg2">
                    <a:lumMod val="10000"/>
                  </a:schemeClr>
                </a:solidFill>
              </a:rPr>
              <a:t>požadovaný rozpočet: 300.000,- Kč</a:t>
            </a:r>
            <a:endParaRPr lang="cs-CZ" sz="1700" dirty="0">
              <a:solidFill>
                <a:schemeClr val="bg2">
                  <a:lumMod val="10000"/>
                </a:schemeClr>
              </a:solidFill>
            </a:endParaRPr>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Tabulka 7"/>
          <p:cNvGraphicFramePr>
            <a:graphicFrameLocks noGrp="1"/>
          </p:cNvGraphicFramePr>
          <p:nvPr>
            <p:extLst>
              <p:ext uri="{D42A27DB-BD31-4B8C-83A1-F6EECF244321}">
                <p14:modId xmlns:p14="http://schemas.microsoft.com/office/powerpoint/2010/main" val="3247055348"/>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pic>
        <p:nvPicPr>
          <p:cNvPr id="11" name="Obrázek 10"/>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spTree>
    <p:extLst>
      <p:ext uri="{BB962C8B-B14F-4D97-AF65-F5344CB8AC3E}">
        <p14:creationId xmlns:p14="http://schemas.microsoft.com/office/powerpoint/2010/main" val="70821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30</a:t>
            </a:fld>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536" y="1052736"/>
            <a:ext cx="8424936" cy="5210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7929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31</a:t>
            </a:fld>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465" y="1052736"/>
            <a:ext cx="8424936" cy="5279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4175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pro obsah 10"/>
          <p:cNvSpPr>
            <a:spLocks noGrp="1"/>
          </p:cNvSpPr>
          <p:nvPr>
            <p:ph idx="1"/>
          </p:nvPr>
        </p:nvSpPr>
        <p:spPr>
          <a:xfrm>
            <a:off x="560512" y="932384"/>
            <a:ext cx="4241676" cy="5304928"/>
          </a:xfrm>
        </p:spPr>
        <p:txBody>
          <a:bodyPr>
            <a:normAutofit/>
          </a:bodyPr>
          <a:lstStyle/>
          <a:p>
            <a:pPr marL="0" indent="0">
              <a:buNone/>
            </a:pPr>
            <a:r>
              <a:rPr lang="cs-CZ" dirty="0"/>
              <a:t/>
            </a:r>
            <a:br>
              <a:rPr lang="cs-CZ" dirty="0"/>
            </a:br>
            <a:r>
              <a:rPr lang="cs-CZ" dirty="0"/>
              <a:t> </a:t>
            </a:r>
            <a:br>
              <a:rPr lang="cs-CZ" dirty="0"/>
            </a:br>
            <a:r>
              <a:rPr lang="cs-CZ" dirty="0"/>
              <a:t>  </a:t>
            </a:r>
          </a:p>
          <a:p>
            <a:endParaRPr lang="cs-CZ" dirty="0"/>
          </a:p>
        </p:txBody>
      </p:sp>
      <p:sp>
        <p:nvSpPr>
          <p:cNvPr id="7" name="Nadpis 6"/>
          <p:cNvSpPr>
            <a:spLocks noGrp="1"/>
          </p:cNvSpPr>
          <p:nvPr>
            <p:ph type="title"/>
          </p:nvPr>
        </p:nvSpPr>
        <p:spPr>
          <a:xfrm>
            <a:off x="5169024" y="692695"/>
            <a:ext cx="4032448" cy="5802749"/>
          </a:xfrm>
          <a:ln>
            <a:solidFill>
              <a:schemeClr val="bg1"/>
            </a:solidFill>
          </a:ln>
        </p:spPr>
        <p:txBody>
          <a:bodyPr>
            <a:normAutofit fontScale="90000"/>
          </a:bodyPr>
          <a:lstStyle/>
          <a:p>
            <a:pPr algn="l"/>
            <a:r>
              <a:rPr lang="cs-CZ" sz="800" b="1" dirty="0" smtClean="0"/>
              <a:t>III</a:t>
            </a:r>
            <a:r>
              <a:rPr lang="cs-CZ" sz="800" b="1" dirty="0"/>
              <a:t>.</a:t>
            </a:r>
            <a:r>
              <a:rPr lang="cs-CZ" sz="800" dirty="0"/>
              <a:t/>
            </a:r>
            <a:br>
              <a:rPr lang="cs-CZ" sz="800" dirty="0"/>
            </a:br>
            <a:r>
              <a:rPr lang="cs-CZ" sz="800" b="1" dirty="0"/>
              <a:t>Termín zhotovení díla</a:t>
            </a:r>
            <a:r>
              <a:rPr lang="cs-CZ" sz="800" dirty="0"/>
              <a:t/>
            </a:r>
            <a:br>
              <a:rPr lang="cs-CZ" sz="800" dirty="0"/>
            </a:br>
            <a:r>
              <a:rPr lang="cs-CZ" sz="800" dirty="0"/>
              <a:t> </a:t>
            </a:r>
            <a:br>
              <a:rPr lang="cs-CZ" sz="800" dirty="0"/>
            </a:br>
            <a:r>
              <a:rPr lang="cs-CZ" sz="800" dirty="0"/>
              <a:t>Smluvní strany se dohodly, že Dílo bude Zhotovitelem provedeno v termínu nejpozději do 4. kalendářních týdnů od přijaté zálohy</a:t>
            </a:r>
            <a:r>
              <a:rPr lang="cs-CZ" sz="800" dirty="0" smtClean="0"/>
              <a:t>.</a:t>
            </a:r>
            <a:br>
              <a:rPr lang="cs-CZ" sz="800" dirty="0" smtClean="0"/>
            </a:br>
            <a:r>
              <a:rPr lang="cs-CZ" sz="800" dirty="0"/>
              <a:t/>
            </a:r>
            <a:br>
              <a:rPr lang="cs-CZ" sz="800" dirty="0"/>
            </a:br>
            <a:r>
              <a:rPr lang="cs-CZ" sz="800" dirty="0" smtClean="0"/>
              <a:t>O</a:t>
            </a:r>
            <a:r>
              <a:rPr lang="cs-CZ" sz="800" dirty="0" smtClean="0">
                <a:latin typeface="+mn-lt"/>
              </a:rPr>
              <a:t>bjednatel </a:t>
            </a:r>
            <a:r>
              <a:rPr lang="cs-CZ" sz="800" dirty="0">
                <a:latin typeface="+mn-lt"/>
              </a:rPr>
              <a:t>předal při podpisu smlouvy následující věci určené k provedení díla:</a:t>
            </a:r>
            <a:br>
              <a:rPr lang="cs-CZ" sz="800" dirty="0">
                <a:latin typeface="+mn-lt"/>
              </a:rPr>
            </a:br>
            <a:r>
              <a:rPr lang="cs-CZ" sz="800" dirty="0">
                <a:latin typeface="+mn-lt"/>
              </a:rPr>
              <a:t>………………………………………….</a:t>
            </a:r>
            <a:br>
              <a:rPr lang="cs-CZ" sz="800" dirty="0">
                <a:latin typeface="+mn-lt"/>
              </a:rPr>
            </a:br>
            <a:r>
              <a:rPr lang="cs-CZ" sz="800" dirty="0">
                <a:latin typeface="+mn-lt"/>
              </a:rPr>
              <a:t/>
            </a:r>
            <a:br>
              <a:rPr lang="cs-CZ" sz="800" dirty="0">
                <a:latin typeface="+mn-lt"/>
              </a:rPr>
            </a:br>
            <a:r>
              <a:rPr lang="cs-CZ" sz="800" dirty="0">
                <a:latin typeface="+mn-lt"/>
              </a:rPr>
              <a:t>Objednatel předal zhotoviteli následující podklady (specifikace/technickou dokumentaci, popřípadě určité věci)</a:t>
            </a:r>
            <a:br>
              <a:rPr lang="cs-CZ" sz="800" dirty="0">
                <a:latin typeface="+mn-lt"/>
              </a:rPr>
            </a:br>
            <a:r>
              <a:rPr lang="cs-CZ" sz="800" dirty="0">
                <a:latin typeface="+mn-lt"/>
              </a:rPr>
              <a:t>………………………………………….. </a:t>
            </a:r>
            <a:r>
              <a:rPr lang="cs-CZ" sz="800" dirty="0" smtClean="0">
                <a:latin typeface="+mn-lt"/>
              </a:rPr>
              <a:t/>
            </a:r>
            <a:br>
              <a:rPr lang="cs-CZ" sz="800" dirty="0" smtClean="0">
                <a:latin typeface="+mn-lt"/>
              </a:rPr>
            </a:br>
            <a:r>
              <a:rPr lang="cs-CZ" sz="800" dirty="0">
                <a:latin typeface="+mn-lt"/>
              </a:rPr>
              <a:t/>
            </a:r>
            <a:br>
              <a:rPr lang="cs-CZ" sz="800" dirty="0">
                <a:latin typeface="+mn-lt"/>
              </a:rPr>
            </a:br>
            <a:r>
              <a:rPr lang="cs-CZ" sz="800" b="1" dirty="0" smtClean="0">
                <a:latin typeface="+mn-lt"/>
              </a:rPr>
              <a:t>IV</a:t>
            </a:r>
            <a:r>
              <a:rPr lang="cs-CZ" sz="800" b="1" dirty="0">
                <a:latin typeface="+mn-lt"/>
              </a:rPr>
              <a:t>.</a:t>
            </a:r>
            <a:r>
              <a:rPr lang="cs-CZ" sz="800" dirty="0">
                <a:latin typeface="+mn-lt"/>
              </a:rPr>
              <a:t/>
            </a:r>
            <a:br>
              <a:rPr lang="cs-CZ" sz="800" dirty="0">
                <a:latin typeface="+mn-lt"/>
              </a:rPr>
            </a:br>
            <a:r>
              <a:rPr lang="cs-CZ" sz="800" b="1" dirty="0">
                <a:latin typeface="+mn-lt"/>
              </a:rPr>
              <a:t>Předání a převzetí Díla</a:t>
            </a:r>
            <a:r>
              <a:rPr lang="cs-CZ" sz="800" dirty="0">
                <a:latin typeface="+mn-lt"/>
              </a:rPr>
              <a:t/>
            </a:r>
            <a:br>
              <a:rPr lang="cs-CZ" sz="800" dirty="0">
                <a:latin typeface="+mn-lt"/>
              </a:rPr>
            </a:br>
            <a:r>
              <a:rPr lang="cs-CZ" sz="800" dirty="0">
                <a:latin typeface="+mn-lt"/>
              </a:rPr>
              <a:t> </a:t>
            </a:r>
            <a:br>
              <a:rPr lang="cs-CZ" sz="800" dirty="0">
                <a:latin typeface="+mn-lt"/>
              </a:rPr>
            </a:br>
            <a:r>
              <a:rPr lang="cs-CZ" sz="800" dirty="0">
                <a:latin typeface="+mn-lt"/>
              </a:rPr>
              <a:t>K předání a převzetí Díla dojde do dvou dnů od jeho zhotovení, nejpozději však bude dílo zhotoveno i předáno v termínu uvedeným v čl. III této smlouvy.</a:t>
            </a:r>
            <a:br>
              <a:rPr lang="cs-CZ" sz="800" dirty="0">
                <a:latin typeface="+mn-lt"/>
              </a:rPr>
            </a:br>
            <a:r>
              <a:rPr lang="cs-CZ" sz="800" dirty="0">
                <a:latin typeface="+mn-lt"/>
              </a:rPr>
              <a:t/>
            </a:r>
            <a:br>
              <a:rPr lang="cs-CZ" sz="800" dirty="0">
                <a:latin typeface="+mn-lt"/>
              </a:rPr>
            </a:br>
            <a:r>
              <a:rPr lang="cs-CZ" sz="800" dirty="0">
                <a:latin typeface="+mn-lt"/>
              </a:rPr>
              <a:t>O předání a převzetí Díla bude Smluvními stranami vyhotoven předávací protokol.</a:t>
            </a:r>
            <a:br>
              <a:rPr lang="cs-CZ" sz="800" dirty="0">
                <a:latin typeface="+mn-lt"/>
              </a:rPr>
            </a:br>
            <a:r>
              <a:rPr lang="cs-CZ" sz="800" dirty="0">
                <a:latin typeface="+mn-lt"/>
              </a:rPr>
              <a:t/>
            </a:r>
            <a:br>
              <a:rPr lang="cs-CZ" sz="800" dirty="0">
                <a:latin typeface="+mn-lt"/>
              </a:rPr>
            </a:br>
            <a:r>
              <a:rPr lang="cs-CZ" sz="800" dirty="0">
                <a:latin typeface="+mn-lt"/>
              </a:rPr>
              <a:t>Smluvní strany se pro případ prodlení objednatele se zaplacením ceny Díla dohodly na smluvní pokutě ve výši </a:t>
            </a:r>
            <a:r>
              <a:rPr lang="cs-CZ" sz="800" dirty="0" smtClean="0">
                <a:latin typeface="+mn-lt"/>
              </a:rPr>
              <a:t>1 promile  </a:t>
            </a:r>
            <a:r>
              <a:rPr lang="cs-CZ" sz="800" dirty="0">
                <a:latin typeface="+mn-lt"/>
              </a:rPr>
              <a:t>za každý den prodlení.</a:t>
            </a:r>
            <a:br>
              <a:rPr lang="cs-CZ" sz="800" dirty="0">
                <a:latin typeface="+mn-lt"/>
              </a:rPr>
            </a:br>
            <a:r>
              <a:rPr lang="cs-CZ" sz="800" dirty="0">
                <a:latin typeface="+mn-lt"/>
              </a:rPr>
              <a:t/>
            </a:r>
            <a:br>
              <a:rPr lang="cs-CZ" sz="800" dirty="0">
                <a:latin typeface="+mn-lt"/>
              </a:rPr>
            </a:br>
            <a:r>
              <a:rPr lang="cs-CZ" sz="800" dirty="0">
                <a:latin typeface="+mn-lt"/>
              </a:rPr>
              <a:t>Pro případ prodlení se zhotovením Díla na straně zhotovitele má objednatel právo namísto smluvní pokuty na slevu z ceny Díla ve výši </a:t>
            </a:r>
            <a:r>
              <a:rPr lang="cs-CZ" sz="800" dirty="0" smtClean="0">
                <a:latin typeface="+mn-lt"/>
              </a:rPr>
              <a:t>5%  </a:t>
            </a:r>
            <a:r>
              <a:rPr lang="cs-CZ" sz="800" dirty="0">
                <a:latin typeface="+mn-lt"/>
              </a:rPr>
              <a:t>za každých započatých 7 dní prodlení. </a:t>
            </a:r>
            <a:br>
              <a:rPr lang="cs-CZ" sz="800" dirty="0">
                <a:latin typeface="+mn-lt"/>
              </a:rPr>
            </a:br>
            <a:r>
              <a:rPr lang="cs-CZ" sz="800" dirty="0">
                <a:latin typeface="+mn-lt"/>
              </a:rPr>
              <a:t/>
            </a:r>
            <a:br>
              <a:rPr lang="cs-CZ" sz="800" dirty="0">
                <a:latin typeface="+mn-lt"/>
              </a:rPr>
            </a:br>
            <a:r>
              <a:rPr lang="cs-CZ" sz="800" b="1" dirty="0">
                <a:latin typeface="+mn-lt"/>
              </a:rPr>
              <a:t>V.</a:t>
            </a:r>
            <a:r>
              <a:rPr lang="cs-CZ" sz="800" dirty="0">
                <a:latin typeface="+mn-lt"/>
              </a:rPr>
              <a:t/>
            </a:r>
            <a:br>
              <a:rPr lang="cs-CZ" sz="800" dirty="0">
                <a:latin typeface="+mn-lt"/>
              </a:rPr>
            </a:br>
            <a:r>
              <a:rPr lang="cs-CZ" sz="800" b="1" dirty="0">
                <a:latin typeface="+mn-lt"/>
              </a:rPr>
              <a:t>Odpovědnost za vady</a:t>
            </a:r>
            <a:r>
              <a:rPr lang="cs-CZ" sz="800" dirty="0">
                <a:latin typeface="+mn-lt"/>
              </a:rPr>
              <a:t/>
            </a:r>
            <a:br>
              <a:rPr lang="cs-CZ" sz="800" dirty="0">
                <a:latin typeface="+mn-lt"/>
              </a:rPr>
            </a:br>
            <a:r>
              <a:rPr lang="cs-CZ" sz="800" dirty="0">
                <a:latin typeface="+mn-lt"/>
              </a:rPr>
              <a:t> </a:t>
            </a:r>
            <a:br>
              <a:rPr lang="cs-CZ" sz="800" dirty="0">
                <a:latin typeface="+mn-lt"/>
              </a:rPr>
            </a:br>
            <a:r>
              <a:rPr lang="cs-CZ" sz="800" dirty="0">
                <a:latin typeface="+mn-lt"/>
              </a:rPr>
              <a:t>Zhotovitel poskytne na Dílo záruku po dobu ……. od předání Díla objednateli. Záruka se nevztahuje na vady díla, které budou způsobeny vadami materiálu, který předal zhotoviteli podle čl. III této Smlouvy objednatel.</a:t>
            </a:r>
            <a:br>
              <a:rPr lang="cs-CZ" sz="800" dirty="0">
                <a:latin typeface="+mn-lt"/>
              </a:rPr>
            </a:br>
            <a:r>
              <a:rPr lang="cs-CZ" sz="800" dirty="0">
                <a:latin typeface="+mn-lt"/>
              </a:rPr>
              <a:t/>
            </a:r>
            <a:br>
              <a:rPr lang="cs-CZ" sz="800" dirty="0">
                <a:latin typeface="+mn-lt"/>
              </a:rPr>
            </a:br>
            <a:r>
              <a:rPr lang="cs-CZ" sz="800" dirty="0">
                <a:latin typeface="+mn-lt"/>
              </a:rPr>
              <a:t>Zhotovitel se zavazuje předat Dílo bez vad a nedodělků.</a:t>
            </a:r>
            <a:br>
              <a:rPr lang="cs-CZ" sz="800" dirty="0">
                <a:latin typeface="+mn-lt"/>
              </a:rPr>
            </a:br>
            <a:r>
              <a:rPr lang="cs-CZ" sz="800" dirty="0">
                <a:latin typeface="+mn-lt"/>
              </a:rPr>
              <a:t/>
            </a:r>
            <a:br>
              <a:rPr lang="cs-CZ" sz="800" dirty="0">
                <a:latin typeface="+mn-lt"/>
              </a:rPr>
            </a:br>
            <a:r>
              <a:rPr lang="cs-CZ" sz="800" dirty="0">
                <a:latin typeface="+mn-lt"/>
              </a:rPr>
              <a:t>Smluvní strany se dále dohodly, že budou-li v </a:t>
            </a:r>
            <a:r>
              <a:rPr lang="cs-CZ" sz="800" dirty="0" smtClean="0">
                <a:latin typeface="+mn-lt"/>
              </a:rPr>
              <a:t/>
            </a:r>
            <a:br>
              <a:rPr lang="cs-CZ" sz="800" dirty="0" smtClean="0">
                <a:latin typeface="+mn-lt"/>
              </a:rPr>
            </a:br>
            <a:r>
              <a:rPr lang="cs-CZ" sz="800" dirty="0" smtClean="0">
                <a:latin typeface="+mn-lt"/>
              </a:rPr>
              <a:t>době </a:t>
            </a:r>
            <a:r>
              <a:rPr lang="cs-CZ" sz="800" dirty="0">
                <a:latin typeface="+mn-lt"/>
              </a:rPr>
              <a:t>předání na Díle viditelné vady či nedodělky, k předání a převzetí Díla dojde až po jejich odstranění. O této skutečnosti bude Smluvními stranami sepsán záznam. Náklady na odstranění vad nese Zhotovitel.</a:t>
            </a:r>
            <a:br>
              <a:rPr lang="cs-CZ" sz="800" dirty="0">
                <a:latin typeface="+mn-lt"/>
              </a:rPr>
            </a:br>
            <a:r>
              <a:rPr lang="cs-CZ" sz="800" dirty="0">
                <a:latin typeface="+mn-lt"/>
              </a:rPr>
              <a:t>  </a:t>
            </a:r>
            <a:r>
              <a:rPr lang="cs-CZ" sz="800" dirty="0" smtClean="0">
                <a:latin typeface="+mn-lt"/>
              </a:rPr>
              <a:t/>
            </a:r>
            <a:br>
              <a:rPr lang="cs-CZ" sz="800" dirty="0" smtClean="0">
                <a:latin typeface="+mn-lt"/>
              </a:rPr>
            </a:br>
            <a:r>
              <a:rPr lang="cs-CZ" sz="800" dirty="0">
                <a:latin typeface="+mn-lt"/>
              </a:rPr>
              <a:t/>
            </a:r>
            <a:br>
              <a:rPr lang="cs-CZ" sz="800" dirty="0">
                <a:latin typeface="+mn-lt"/>
              </a:rPr>
            </a:br>
            <a:r>
              <a:rPr lang="cs-CZ" sz="800" dirty="0" smtClean="0">
                <a:latin typeface="+mn-lt"/>
              </a:rPr>
              <a:t>................................................</a:t>
            </a:r>
            <a:r>
              <a:rPr lang="cs-CZ" sz="800" dirty="0">
                <a:latin typeface="+mn-lt"/>
              </a:rPr>
              <a:t>                              ...............................................                                         </a:t>
            </a:r>
            <a:br>
              <a:rPr lang="cs-CZ" sz="800" dirty="0">
                <a:latin typeface="+mn-lt"/>
              </a:rPr>
            </a:br>
            <a:r>
              <a:rPr lang="cs-CZ" sz="800" dirty="0">
                <a:latin typeface="+mn-lt"/>
              </a:rPr>
              <a:t>Objednatel                                                             </a:t>
            </a:r>
            <a:r>
              <a:rPr lang="cs-CZ" sz="800" dirty="0" smtClean="0">
                <a:latin typeface="+mn-lt"/>
              </a:rPr>
              <a:t>Zhotovitel</a:t>
            </a:r>
            <a:br>
              <a:rPr lang="cs-CZ" sz="800" dirty="0" smtClean="0">
                <a:latin typeface="+mn-lt"/>
              </a:rPr>
            </a:br>
            <a:r>
              <a:rPr lang="cs-CZ" sz="800" dirty="0"/>
              <a:t/>
            </a:r>
            <a:br>
              <a:rPr lang="cs-CZ" sz="800" dirty="0"/>
            </a:br>
            <a:r>
              <a:rPr lang="cs-CZ" sz="800" dirty="0" smtClean="0"/>
              <a:t/>
            </a:r>
            <a:br>
              <a:rPr lang="cs-CZ" sz="800" dirty="0" smtClean="0"/>
            </a:br>
            <a:r>
              <a:rPr lang="cs-CZ" sz="800" dirty="0" smtClean="0"/>
              <a:t>		   2.</a:t>
            </a:r>
            <a:endParaRPr lang="cs-CZ" sz="800" dirty="0"/>
          </a:p>
        </p:txBody>
      </p:sp>
      <p:sp>
        <p:nvSpPr>
          <p:cNvPr id="14" name="Zástupný symbol pro číslo snímku 13"/>
          <p:cNvSpPr>
            <a:spLocks noGrp="1"/>
          </p:cNvSpPr>
          <p:nvPr>
            <p:ph type="sldNum" sz="quarter" idx="11"/>
          </p:nvPr>
        </p:nvSpPr>
        <p:spPr/>
        <p:txBody>
          <a:bodyPr/>
          <a:lstStyle/>
          <a:p>
            <a:fld id="{B09C2C3F-2DB6-42EA-A5C7-5128E6D783F9}" type="slidenum">
              <a:rPr lang="cs-CZ" smtClean="0"/>
              <a:pPr/>
              <a:t>32</a:t>
            </a:fld>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sp>
        <p:nvSpPr>
          <p:cNvPr id="13" name="TextovéPole 12"/>
          <p:cNvSpPr txBox="1"/>
          <p:nvPr/>
        </p:nvSpPr>
        <p:spPr>
          <a:xfrm>
            <a:off x="777769" y="1124744"/>
            <a:ext cx="4211235" cy="5016758"/>
          </a:xfrm>
          <a:prstGeom prst="rect">
            <a:avLst/>
          </a:prstGeom>
          <a:noFill/>
          <a:ln>
            <a:solidFill>
              <a:schemeClr val="bg1"/>
            </a:solidFill>
          </a:ln>
        </p:spPr>
        <p:txBody>
          <a:bodyPr wrap="square" rtlCol="0">
            <a:spAutoFit/>
          </a:bodyPr>
          <a:lstStyle/>
          <a:p>
            <a:r>
              <a:rPr lang="cs-CZ" sz="800" b="1" dirty="0"/>
              <a:t>SMLOUVA O </a:t>
            </a:r>
            <a:r>
              <a:rPr lang="cs-CZ" sz="800" b="1" dirty="0" smtClean="0"/>
              <a:t>DÍLO</a:t>
            </a:r>
          </a:p>
          <a:p>
            <a:r>
              <a:rPr lang="cs-CZ" sz="800" dirty="0"/>
              <a:t/>
            </a:r>
            <a:br>
              <a:rPr lang="cs-CZ" sz="800" dirty="0"/>
            </a:br>
            <a:r>
              <a:rPr lang="cs-CZ" sz="800" dirty="0"/>
              <a:t> </a:t>
            </a:r>
          </a:p>
          <a:p>
            <a:r>
              <a:rPr lang="cs-CZ" sz="800" dirty="0"/>
              <a:t>jméno, příjmení/název</a:t>
            </a:r>
            <a:r>
              <a:rPr lang="cs-CZ" sz="800" dirty="0" smtClean="0"/>
              <a:t>: Petr Veverka</a:t>
            </a:r>
            <a:r>
              <a:rPr lang="cs-CZ" sz="800" dirty="0"/>
              <a:t/>
            </a:r>
            <a:br>
              <a:rPr lang="cs-CZ" sz="800" dirty="0"/>
            </a:br>
            <a:r>
              <a:rPr lang="cs-CZ" sz="800" dirty="0"/>
              <a:t>datum narození/IČ:  </a:t>
            </a:r>
            <a:r>
              <a:rPr lang="cs-CZ" sz="800" dirty="0" smtClean="0"/>
              <a:t>01. 04. 1968.</a:t>
            </a:r>
            <a:r>
              <a:rPr lang="cs-CZ" sz="800" dirty="0"/>
              <a:t/>
            </a:r>
            <a:br>
              <a:rPr lang="cs-CZ" sz="800" dirty="0"/>
            </a:br>
            <a:r>
              <a:rPr lang="cs-CZ" sz="800" dirty="0"/>
              <a:t>bydliště/sídlo:  </a:t>
            </a:r>
            <a:r>
              <a:rPr lang="cs-CZ" sz="800" dirty="0" err="1" smtClean="0"/>
              <a:t>Pejevové</a:t>
            </a:r>
            <a:r>
              <a:rPr lang="cs-CZ" sz="800" dirty="0" smtClean="0"/>
              <a:t> 3417/4, 143 00  Praha 4</a:t>
            </a:r>
          </a:p>
          <a:p>
            <a:r>
              <a:rPr lang="cs-CZ" sz="800" dirty="0" smtClean="0"/>
              <a:t>(dále </a:t>
            </a:r>
            <a:r>
              <a:rPr lang="cs-CZ" sz="800" dirty="0"/>
              <a:t>jen jako „</a:t>
            </a:r>
            <a:r>
              <a:rPr lang="cs-CZ" sz="800" b="1" dirty="0"/>
              <a:t>Objednatel</a:t>
            </a:r>
            <a:r>
              <a:rPr lang="cs-CZ" sz="800" dirty="0"/>
              <a:t>“ na straně jedné)</a:t>
            </a:r>
            <a:br>
              <a:rPr lang="cs-CZ" sz="800" dirty="0"/>
            </a:br>
            <a:r>
              <a:rPr lang="cs-CZ" sz="800" dirty="0"/>
              <a:t> </a:t>
            </a:r>
            <a:br>
              <a:rPr lang="cs-CZ" sz="800" dirty="0"/>
            </a:br>
            <a:r>
              <a:rPr lang="cs-CZ" sz="800" dirty="0"/>
              <a:t>a</a:t>
            </a:r>
            <a:br>
              <a:rPr lang="cs-CZ" sz="800" dirty="0"/>
            </a:br>
            <a:r>
              <a:rPr lang="cs-CZ" sz="800" dirty="0"/>
              <a:t> </a:t>
            </a:r>
            <a:br>
              <a:rPr lang="cs-CZ" sz="800" dirty="0"/>
            </a:br>
            <a:r>
              <a:rPr lang="cs-CZ" sz="800" dirty="0"/>
              <a:t>jméno, příjmení/název:  </a:t>
            </a:r>
            <a:r>
              <a:rPr lang="cs-CZ" sz="800" dirty="0" smtClean="0"/>
              <a:t>DD studio, s.r.o.</a:t>
            </a:r>
            <a:r>
              <a:rPr lang="cs-CZ" sz="800" dirty="0"/>
              <a:t/>
            </a:r>
            <a:br>
              <a:rPr lang="cs-CZ" sz="800" dirty="0"/>
            </a:br>
            <a:r>
              <a:rPr lang="cs-CZ" sz="800" dirty="0"/>
              <a:t>datum narození/IČ:  </a:t>
            </a:r>
            <a:r>
              <a:rPr lang="cs-CZ" sz="800" dirty="0" smtClean="0"/>
              <a:t>CZ29411742</a:t>
            </a:r>
            <a:r>
              <a:rPr lang="cs-CZ" sz="800" dirty="0"/>
              <a:t/>
            </a:r>
            <a:br>
              <a:rPr lang="cs-CZ" sz="800" dirty="0"/>
            </a:br>
            <a:r>
              <a:rPr lang="cs-CZ" sz="800" dirty="0"/>
              <a:t>bydliště/sídlo:  </a:t>
            </a:r>
            <a:r>
              <a:rPr lang="cs-CZ" sz="800" dirty="0" err="1" smtClean="0"/>
              <a:t>Pejevové</a:t>
            </a:r>
            <a:r>
              <a:rPr lang="cs-CZ" sz="800" dirty="0" smtClean="0"/>
              <a:t> 3417/4, 143 00  Praha 4</a:t>
            </a:r>
            <a:r>
              <a:rPr lang="cs-CZ" sz="800" dirty="0"/>
              <a:t/>
            </a:r>
            <a:br>
              <a:rPr lang="cs-CZ" sz="800" dirty="0"/>
            </a:br>
            <a:r>
              <a:rPr lang="cs-CZ" sz="800" dirty="0"/>
              <a:t>(dále jen jako „</a:t>
            </a:r>
            <a:r>
              <a:rPr lang="cs-CZ" sz="800" b="1" dirty="0"/>
              <a:t>Zhotovitel</a:t>
            </a:r>
            <a:r>
              <a:rPr lang="cs-CZ" sz="800" dirty="0"/>
              <a:t>“ na straně druhé)</a:t>
            </a:r>
            <a:br>
              <a:rPr lang="cs-CZ" sz="800" dirty="0"/>
            </a:br>
            <a:r>
              <a:rPr lang="cs-CZ" sz="800" dirty="0"/>
              <a:t> </a:t>
            </a:r>
            <a:br>
              <a:rPr lang="cs-CZ" sz="800" dirty="0"/>
            </a:br>
            <a:r>
              <a:rPr lang="cs-CZ" sz="800" dirty="0"/>
              <a:t>uzavírají níže uvedeného dne, měsíce a roku podle § 2586 a násl. zákona č. 89/2012 Sb., občanský zákoník, ve znění pozdějších předpisů, tuto</a:t>
            </a:r>
            <a:br>
              <a:rPr lang="cs-CZ" sz="800" dirty="0"/>
            </a:br>
            <a:r>
              <a:rPr lang="cs-CZ" sz="800" dirty="0"/>
              <a:t> </a:t>
            </a:r>
            <a:br>
              <a:rPr lang="cs-CZ" sz="800" dirty="0"/>
            </a:br>
            <a:r>
              <a:rPr lang="cs-CZ" sz="800" b="1" dirty="0"/>
              <a:t>smlouvu o dílo</a:t>
            </a:r>
            <a:r>
              <a:rPr lang="cs-CZ" sz="800" dirty="0"/>
              <a:t> (dále jen „</a:t>
            </a:r>
            <a:r>
              <a:rPr lang="cs-CZ" sz="800" b="1" dirty="0"/>
              <a:t>Smlouva</a:t>
            </a:r>
            <a:r>
              <a:rPr lang="cs-CZ" sz="800" dirty="0"/>
              <a:t>“)</a:t>
            </a:r>
            <a:br>
              <a:rPr lang="cs-CZ" sz="800" dirty="0"/>
            </a:br>
            <a:r>
              <a:rPr lang="cs-CZ" sz="800" dirty="0"/>
              <a:t>  </a:t>
            </a:r>
          </a:p>
          <a:p>
            <a:r>
              <a:rPr lang="cs-CZ" sz="800" b="1" dirty="0"/>
              <a:t>I.</a:t>
            </a:r>
            <a:r>
              <a:rPr lang="cs-CZ" sz="800" dirty="0"/>
              <a:t/>
            </a:r>
            <a:br>
              <a:rPr lang="cs-CZ" sz="800" dirty="0"/>
            </a:br>
            <a:r>
              <a:rPr lang="cs-CZ" sz="800" b="1" dirty="0"/>
              <a:t>Předmět Smlouvy</a:t>
            </a:r>
            <a:r>
              <a:rPr lang="cs-CZ" sz="800" dirty="0"/>
              <a:t/>
            </a:r>
            <a:br>
              <a:rPr lang="cs-CZ" sz="800" dirty="0"/>
            </a:br>
            <a:r>
              <a:rPr lang="cs-CZ" sz="800" dirty="0"/>
              <a:t> </a:t>
            </a:r>
          </a:p>
          <a:p>
            <a:r>
              <a:rPr lang="cs-CZ" sz="800" dirty="0"/>
              <a:t>Zhotovitel se touto smlouvou zavazuje provést na svůj náklad a nebezpečí pro objednatele za podmínek níže uvedených dílo: </a:t>
            </a:r>
            <a:r>
              <a:rPr lang="cs-CZ" sz="800" dirty="0" smtClean="0"/>
              <a:t>„Návrh interiéru rekreační chaty“ viz. příloha č.1; </a:t>
            </a:r>
            <a:r>
              <a:rPr lang="cs-CZ" sz="800" dirty="0"/>
              <a:t>dále jen „Dílo“) a objednatel se </a:t>
            </a:r>
            <a:r>
              <a:rPr lang="cs-CZ" sz="800" dirty="0" smtClean="0"/>
              <a:t>zavazuje </a:t>
            </a:r>
            <a:r>
              <a:rPr lang="cs-CZ" sz="800" dirty="0"/>
              <a:t>Dílo převzít a zaplatit za něj Zhotoviteli cenu, která je sjednána v čl. II této Smlouvy.</a:t>
            </a:r>
            <a:br>
              <a:rPr lang="cs-CZ" sz="800" dirty="0"/>
            </a:br>
            <a:r>
              <a:rPr lang="cs-CZ" sz="800" dirty="0"/>
              <a:t>  </a:t>
            </a:r>
          </a:p>
          <a:p>
            <a:r>
              <a:rPr lang="cs-CZ" sz="800" b="1" dirty="0"/>
              <a:t>II.</a:t>
            </a:r>
            <a:r>
              <a:rPr lang="cs-CZ" sz="800" dirty="0"/>
              <a:t/>
            </a:r>
            <a:br>
              <a:rPr lang="cs-CZ" sz="800" dirty="0"/>
            </a:br>
            <a:r>
              <a:rPr lang="cs-CZ" sz="800" b="1" dirty="0"/>
              <a:t>Cena Díla a způsob úhrady</a:t>
            </a:r>
            <a:r>
              <a:rPr lang="cs-CZ" sz="800" dirty="0"/>
              <a:t/>
            </a:r>
            <a:br>
              <a:rPr lang="cs-CZ" sz="800" dirty="0"/>
            </a:br>
            <a:r>
              <a:rPr lang="cs-CZ" sz="800" dirty="0"/>
              <a:t> </a:t>
            </a:r>
          </a:p>
          <a:p>
            <a:r>
              <a:rPr lang="cs-CZ" sz="800" dirty="0"/>
              <a:t>Smluvní strany se dohodly, že celková cena díla bude činit částku ve výši </a:t>
            </a:r>
            <a:r>
              <a:rPr lang="cs-CZ" sz="800" dirty="0" smtClean="0"/>
              <a:t>10 % z celkových nákladů + DPH </a:t>
            </a:r>
            <a:r>
              <a:rPr lang="cs-CZ" sz="800" dirty="0"/>
              <a:t>a bude uhrazena na účet Zhotovitele </a:t>
            </a:r>
            <a:r>
              <a:rPr lang="cs-CZ" sz="800" dirty="0" err="1"/>
              <a:t>č.ú</a:t>
            </a:r>
            <a:r>
              <a:rPr lang="cs-CZ" sz="800" dirty="0"/>
              <a:t>. </a:t>
            </a:r>
            <a:r>
              <a:rPr lang="cs-CZ" sz="800" dirty="0" smtClean="0"/>
              <a:t>2200375615  </a:t>
            </a:r>
            <a:r>
              <a:rPr lang="cs-CZ" sz="800" dirty="0"/>
              <a:t>vedený u </a:t>
            </a:r>
            <a:r>
              <a:rPr lang="cs-CZ" sz="800" dirty="0" err="1" smtClean="0"/>
              <a:t>Fio</a:t>
            </a:r>
            <a:r>
              <a:rPr lang="cs-CZ" sz="800" dirty="0" smtClean="0"/>
              <a:t> banky a.s.. </a:t>
            </a:r>
          </a:p>
          <a:p>
            <a:endParaRPr lang="cs-CZ" sz="800" dirty="0" smtClean="0"/>
          </a:p>
          <a:p>
            <a:r>
              <a:rPr lang="cs-CZ" sz="800" dirty="0" smtClean="0"/>
              <a:t>Smluvní strany se rovněž dohodly, že Dílo začne být zpracováváno po uhrazení zálohy ve výši 6.000,- Kč na účet zhotovitele.</a:t>
            </a:r>
          </a:p>
          <a:p>
            <a:endParaRPr lang="cs-CZ" sz="800" dirty="0"/>
          </a:p>
          <a:p>
            <a:pPr algn="ctr"/>
            <a:r>
              <a:rPr lang="cs-CZ" sz="800" dirty="0"/>
              <a:t/>
            </a:r>
            <a:br>
              <a:rPr lang="cs-CZ" sz="800" dirty="0"/>
            </a:br>
            <a:endParaRPr lang="cs-CZ" sz="800" dirty="0" smtClean="0"/>
          </a:p>
          <a:p>
            <a:pPr algn="ctr"/>
            <a:r>
              <a:rPr lang="cs-CZ" sz="800" dirty="0" smtClean="0"/>
              <a:t>1.</a:t>
            </a:r>
            <a:endParaRPr lang="cs-CZ" sz="700" dirty="0"/>
          </a:p>
        </p:txBody>
      </p:sp>
    </p:spTree>
    <p:extLst>
      <p:ext uri="{BB962C8B-B14F-4D97-AF65-F5344CB8AC3E}">
        <p14:creationId xmlns:p14="http://schemas.microsoft.com/office/powerpoint/2010/main" val="3093210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pro obsah 10"/>
          <p:cNvSpPr>
            <a:spLocks noGrp="1"/>
          </p:cNvSpPr>
          <p:nvPr>
            <p:ph idx="1"/>
          </p:nvPr>
        </p:nvSpPr>
        <p:spPr>
          <a:xfrm>
            <a:off x="560512" y="932384"/>
            <a:ext cx="4241676" cy="5304928"/>
          </a:xfrm>
        </p:spPr>
        <p:txBody>
          <a:bodyPr>
            <a:normAutofit/>
          </a:bodyPr>
          <a:lstStyle/>
          <a:p>
            <a:pPr marL="0" indent="0">
              <a:buNone/>
            </a:pPr>
            <a:r>
              <a:rPr lang="cs-CZ" dirty="0"/>
              <a:t/>
            </a:r>
            <a:br>
              <a:rPr lang="cs-CZ" dirty="0"/>
            </a:br>
            <a:r>
              <a:rPr lang="cs-CZ" dirty="0"/>
              <a:t> </a:t>
            </a:r>
            <a:br>
              <a:rPr lang="cs-CZ" dirty="0"/>
            </a:br>
            <a:r>
              <a:rPr lang="cs-CZ" dirty="0"/>
              <a:t>  </a:t>
            </a:r>
          </a:p>
          <a:p>
            <a:endParaRPr lang="cs-CZ" dirty="0"/>
          </a:p>
        </p:txBody>
      </p:sp>
      <p:sp>
        <p:nvSpPr>
          <p:cNvPr id="7" name="Nadpis 6"/>
          <p:cNvSpPr>
            <a:spLocks noGrp="1"/>
          </p:cNvSpPr>
          <p:nvPr>
            <p:ph type="title"/>
          </p:nvPr>
        </p:nvSpPr>
        <p:spPr>
          <a:xfrm>
            <a:off x="5169024" y="764704"/>
            <a:ext cx="4032448" cy="5438180"/>
          </a:xfrm>
        </p:spPr>
        <p:txBody>
          <a:bodyPr>
            <a:normAutofit/>
          </a:bodyPr>
          <a:lstStyle/>
          <a:p>
            <a:pPr fontAlgn="t"/>
            <a:endParaRPr lang="cs-CZ" sz="800" dirty="0"/>
          </a:p>
        </p:txBody>
      </p:sp>
      <p:sp>
        <p:nvSpPr>
          <p:cNvPr id="14" name="Zástupný symbol pro číslo snímku 13"/>
          <p:cNvSpPr>
            <a:spLocks noGrp="1"/>
          </p:cNvSpPr>
          <p:nvPr>
            <p:ph type="sldNum" sz="quarter" idx="11"/>
          </p:nvPr>
        </p:nvSpPr>
        <p:spPr/>
        <p:txBody>
          <a:bodyPr/>
          <a:lstStyle/>
          <a:p>
            <a:fld id="{B09C2C3F-2DB6-42EA-A5C7-5128E6D783F9}" type="slidenum">
              <a:rPr lang="cs-CZ" smtClean="0"/>
              <a:pPr/>
              <a:t>33</a:t>
            </a:fld>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sp>
        <p:nvSpPr>
          <p:cNvPr id="13" name="TextovéPole 12"/>
          <p:cNvSpPr txBox="1"/>
          <p:nvPr/>
        </p:nvSpPr>
        <p:spPr>
          <a:xfrm>
            <a:off x="777769" y="1124744"/>
            <a:ext cx="4211235" cy="2908489"/>
          </a:xfrm>
          <a:prstGeom prst="rect">
            <a:avLst/>
          </a:prstGeom>
          <a:noFill/>
          <a:ln>
            <a:solidFill>
              <a:schemeClr val="tx1">
                <a:lumMod val="50000"/>
                <a:lumOff val="50000"/>
              </a:schemeClr>
            </a:solidFill>
          </a:ln>
        </p:spPr>
        <p:txBody>
          <a:bodyPr wrap="square" rtlCol="0">
            <a:spAutoFit/>
          </a:bodyPr>
          <a:lstStyle/>
          <a:p>
            <a:r>
              <a:rPr lang="cs-CZ" sz="800" b="1" dirty="0"/>
              <a:t>VI.</a:t>
            </a:r>
            <a:r>
              <a:rPr lang="cs-CZ" sz="800" dirty="0"/>
              <a:t/>
            </a:r>
            <a:br>
              <a:rPr lang="cs-CZ" sz="800" dirty="0"/>
            </a:br>
            <a:r>
              <a:rPr lang="cs-CZ" sz="800" b="1" dirty="0"/>
              <a:t>Závěrečná ustanovení</a:t>
            </a:r>
            <a:r>
              <a:rPr lang="cs-CZ" sz="800" dirty="0"/>
              <a:t/>
            </a:r>
            <a:br>
              <a:rPr lang="cs-CZ" sz="800" dirty="0"/>
            </a:br>
            <a:r>
              <a:rPr lang="cs-CZ" sz="800" dirty="0"/>
              <a:t> </a:t>
            </a:r>
            <a:br>
              <a:rPr lang="cs-CZ" sz="800" dirty="0"/>
            </a:br>
            <a:r>
              <a:rPr lang="cs-CZ" sz="800" dirty="0"/>
              <a:t>Tato Smlouva nabývá platnosti a účinnosti dnem jejího podpisu oběma Smluvními stranami.</a:t>
            </a:r>
            <a:br>
              <a:rPr lang="cs-CZ" sz="800" dirty="0"/>
            </a:br>
            <a:r>
              <a:rPr lang="cs-CZ" sz="800" dirty="0"/>
              <a:t/>
            </a:r>
            <a:br>
              <a:rPr lang="cs-CZ" sz="800" dirty="0"/>
            </a:br>
            <a:r>
              <a:rPr lang="cs-CZ" sz="800" dirty="0"/>
              <a:t>Tato Smlouva a vztahy z ní vyplývající se řídí právním řádem České republiky, zejména příslušnými ustanoveními zák. č. 89/2012 Sb., občanský zákoník, ve znění pozdějších předpisů.</a:t>
            </a:r>
            <a:br>
              <a:rPr lang="cs-CZ" sz="800" dirty="0"/>
            </a:br>
            <a:r>
              <a:rPr lang="cs-CZ" sz="800" dirty="0"/>
              <a:t/>
            </a:r>
            <a:br>
              <a:rPr lang="cs-CZ" sz="800" dirty="0"/>
            </a:br>
            <a:r>
              <a:rPr lang="cs-CZ" sz="800" dirty="0"/>
              <a:t>Smlouva byla vyhotovena ve dvou stejnopisech, z nichž každá Smluvní strana obdrží po jednom vyhotovení.</a:t>
            </a:r>
            <a:br>
              <a:rPr lang="cs-CZ" sz="800" dirty="0"/>
            </a:br>
            <a:r>
              <a:rPr lang="cs-CZ" sz="800" dirty="0"/>
              <a:t/>
            </a:r>
            <a:br>
              <a:rPr lang="cs-CZ" sz="800" dirty="0"/>
            </a:br>
            <a:r>
              <a:rPr lang="cs-CZ" sz="800" dirty="0"/>
              <a:t>Smluvní strany níže svým podpisem stvrzují, že si Smlouvu před jejím podpisem přečetly, s jejím obsahem souhlasí, a tato je sepsána podle jejich pravé a skutečné vůle, srozumitelně a určitě, nikoli v tísni za nápadně nevýhodných podmínek.</a:t>
            </a:r>
            <a:br>
              <a:rPr lang="cs-CZ" sz="800" dirty="0"/>
            </a:br>
            <a:r>
              <a:rPr lang="cs-CZ" sz="800" dirty="0"/>
              <a:t> </a:t>
            </a:r>
            <a:endParaRPr lang="cs-CZ" sz="800" dirty="0" smtClean="0"/>
          </a:p>
          <a:p>
            <a:endParaRPr lang="cs-CZ" sz="800" dirty="0"/>
          </a:p>
          <a:p>
            <a:endParaRPr lang="cs-CZ" sz="800" dirty="0" smtClean="0"/>
          </a:p>
          <a:p>
            <a:r>
              <a:rPr lang="cs-CZ" sz="800" dirty="0"/>
              <a:t/>
            </a:r>
            <a:br>
              <a:rPr lang="cs-CZ" sz="800" dirty="0"/>
            </a:br>
            <a:r>
              <a:rPr lang="cs-CZ" sz="800" dirty="0"/>
              <a:t>V</a:t>
            </a:r>
            <a:r>
              <a:rPr lang="cs-CZ" sz="800" dirty="0" smtClean="0"/>
              <a:t>....................................</a:t>
            </a:r>
            <a:r>
              <a:rPr lang="cs-CZ" sz="800" dirty="0"/>
              <a:t>   dne......................           </a:t>
            </a:r>
            <a:r>
              <a:rPr lang="cs-CZ" sz="800" dirty="0" smtClean="0"/>
              <a:t>V………………………..............</a:t>
            </a:r>
            <a:r>
              <a:rPr lang="cs-CZ" sz="800" dirty="0"/>
              <a:t>   dne......................</a:t>
            </a:r>
            <a:br>
              <a:rPr lang="cs-CZ" sz="800" dirty="0"/>
            </a:br>
            <a:r>
              <a:rPr lang="cs-CZ" sz="800" dirty="0"/>
              <a:t> </a:t>
            </a:r>
            <a:br>
              <a:rPr lang="cs-CZ" sz="800" dirty="0"/>
            </a:br>
            <a:r>
              <a:rPr lang="cs-CZ" sz="800" dirty="0"/>
              <a:t>  </a:t>
            </a:r>
            <a:br>
              <a:rPr lang="cs-CZ" sz="800" dirty="0"/>
            </a:br>
            <a:r>
              <a:rPr lang="cs-CZ" sz="800" dirty="0" smtClean="0"/>
              <a:t>                                                                                         3.</a:t>
            </a:r>
            <a:r>
              <a:rPr lang="cs-CZ" sz="800" dirty="0"/>
              <a:t/>
            </a:r>
            <a:br>
              <a:rPr lang="cs-CZ" sz="800" dirty="0"/>
            </a:br>
            <a:endParaRPr lang="cs-CZ" sz="700" dirty="0"/>
          </a:p>
        </p:txBody>
      </p:sp>
    </p:spTree>
    <p:extLst>
      <p:ext uri="{BB962C8B-B14F-4D97-AF65-F5344CB8AC3E}">
        <p14:creationId xmlns:p14="http://schemas.microsoft.com/office/powerpoint/2010/main" val="613274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4</a:t>
            </a:fld>
            <a:endParaRPr lang="cs-CZ" dirty="0"/>
          </a:p>
        </p:txBody>
      </p:sp>
      <p:sp>
        <p:nvSpPr>
          <p:cNvPr id="3" name="Zástupný symbol pro obsah 2"/>
          <p:cNvSpPr>
            <a:spLocks noGrp="1"/>
          </p:cNvSpPr>
          <p:nvPr>
            <p:ph idx="4294967295"/>
          </p:nvPr>
        </p:nvSpPr>
        <p:spPr>
          <a:xfrm>
            <a:off x="818543" y="1484784"/>
            <a:ext cx="8382929" cy="3960440"/>
          </a:xfrm>
        </p:spPr>
        <p:txBody>
          <a:bodyPr/>
          <a:lstStyle/>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dirty="0" smtClean="0"/>
          </a:p>
          <a:p>
            <a:pPr>
              <a:buNone/>
            </a:pPr>
            <a:endParaRPr lang="cs-CZ" dirty="0"/>
          </a:p>
          <a:p>
            <a:pPr>
              <a:buNone/>
            </a:pPr>
            <a:endParaRPr lang="cs-CZ" dirty="0" smtClean="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Tabulka 7"/>
          <p:cNvGraphicFramePr>
            <a:graphicFrameLocks noGrp="1"/>
          </p:cNvGraphicFramePr>
          <p:nvPr>
            <p:extLst>
              <p:ext uri="{D42A27DB-BD31-4B8C-83A1-F6EECF244321}">
                <p14:modId xmlns:p14="http://schemas.microsoft.com/office/powerpoint/2010/main" val="2341773594"/>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
        <p:nvSpPr>
          <p:cNvPr id="2" name="TextovéPole 1"/>
          <p:cNvSpPr txBox="1"/>
          <p:nvPr/>
        </p:nvSpPr>
        <p:spPr>
          <a:xfrm>
            <a:off x="776536" y="1340769"/>
            <a:ext cx="8424936" cy="4524315"/>
          </a:xfrm>
          <a:prstGeom prst="rect">
            <a:avLst/>
          </a:prstGeom>
          <a:noFill/>
        </p:spPr>
        <p:txBody>
          <a:bodyPr wrap="square" rtlCol="0">
            <a:spAutoFit/>
          </a:bodyPr>
          <a:lstStyle/>
          <a:p>
            <a:r>
              <a:rPr lang="cs-CZ" b="1" dirty="0" smtClean="0">
                <a:solidFill>
                  <a:schemeClr val="bg2">
                    <a:lumMod val="10000"/>
                  </a:schemeClr>
                </a:solidFill>
              </a:rPr>
              <a:t>3. Materiálové a barevné řešení</a:t>
            </a:r>
          </a:p>
          <a:p>
            <a:pPr marL="285750" indent="-285750">
              <a:buFont typeface="Wingdings" panose="05000000000000000000" pitchFamily="2" charset="2"/>
              <a:buChar char="§"/>
            </a:pPr>
            <a:endParaRPr lang="cs-CZ" dirty="0">
              <a:solidFill>
                <a:schemeClr val="bg2">
                  <a:lumMod val="10000"/>
                </a:schemeClr>
              </a:solidFill>
            </a:endParaRPr>
          </a:p>
          <a:p>
            <a:pPr marL="285750" indent="-285750">
              <a:buFont typeface="Wingdings" panose="05000000000000000000" pitchFamily="2" charset="2"/>
              <a:buChar char="§"/>
            </a:pPr>
            <a:r>
              <a:rPr lang="cs-CZ" dirty="0" smtClean="0">
                <a:solidFill>
                  <a:schemeClr val="bg2">
                    <a:lumMod val="10000"/>
                  </a:schemeClr>
                </a:solidFill>
              </a:rPr>
              <a:t>Vnitřní stěny obložené sádrokartonem kromě stěny za komínem a kolem kuchyňské linky – zde keramický obklad design cihly, komín - omítka</a:t>
            </a:r>
          </a:p>
          <a:p>
            <a:pPr marL="285750" indent="-285750">
              <a:buFont typeface="Wingdings" panose="05000000000000000000" pitchFamily="2" charset="2"/>
              <a:buChar char="§"/>
            </a:pPr>
            <a:r>
              <a:rPr lang="cs-CZ" dirty="0" smtClean="0">
                <a:solidFill>
                  <a:schemeClr val="bg2">
                    <a:lumMod val="10000"/>
                  </a:schemeClr>
                </a:solidFill>
              </a:rPr>
              <a:t>Podlaha - kvalitní moderní vinylová podlaha, která odolá požadavkům náročnosti prostředí (podrážky, hlína, prach), ale která je také snadno udržovatelná</a:t>
            </a:r>
          </a:p>
          <a:p>
            <a:pPr marL="285750" indent="-285750">
              <a:buFont typeface="Wingdings" panose="05000000000000000000" pitchFamily="2" charset="2"/>
              <a:buChar char="§"/>
            </a:pPr>
            <a:r>
              <a:rPr lang="cs-CZ" dirty="0" smtClean="0">
                <a:solidFill>
                  <a:schemeClr val="bg2">
                    <a:lumMod val="10000"/>
                  </a:schemeClr>
                </a:solidFill>
              </a:rPr>
              <a:t>Namáhaní místa stěn budou obložena dřevěným obkladem s bílým nátěrem</a:t>
            </a:r>
          </a:p>
          <a:p>
            <a:pPr marL="285750" indent="-285750">
              <a:buFont typeface="Wingdings" panose="05000000000000000000" pitchFamily="2" charset="2"/>
              <a:buChar char="§"/>
            </a:pPr>
            <a:r>
              <a:rPr lang="cs-CZ" dirty="0" smtClean="0">
                <a:solidFill>
                  <a:schemeClr val="bg2">
                    <a:lumMod val="10000"/>
                  </a:schemeClr>
                </a:solidFill>
              </a:rPr>
              <a:t>Viditelné dřevěné konstrukce v bílé barvě</a:t>
            </a:r>
          </a:p>
          <a:p>
            <a:pPr marL="285750" indent="-285750">
              <a:buFont typeface="Wingdings" panose="05000000000000000000" pitchFamily="2" charset="2"/>
              <a:buChar char="§"/>
            </a:pPr>
            <a:r>
              <a:rPr lang="cs-CZ" dirty="0" smtClean="0">
                <a:solidFill>
                  <a:schemeClr val="bg2">
                    <a:lumMod val="10000"/>
                  </a:schemeClr>
                </a:solidFill>
              </a:rPr>
              <a:t>Obytnou část přirozeně propojit s kuchyňskou linkou a jídelním stolem, v malém prostoru vytvořit viditelné funkční zóny</a:t>
            </a:r>
          </a:p>
          <a:p>
            <a:pPr marL="285750" indent="-285750">
              <a:buFont typeface="Wingdings" panose="05000000000000000000" pitchFamily="2" charset="2"/>
              <a:buChar char="§"/>
            </a:pPr>
            <a:r>
              <a:rPr lang="cs-CZ" dirty="0" smtClean="0">
                <a:solidFill>
                  <a:schemeClr val="bg2">
                    <a:lumMod val="10000"/>
                  </a:schemeClr>
                </a:solidFill>
              </a:rPr>
              <a:t>Barevné tóny celého interiéru přizpůsobit kuchyňské lince v odstínu korpus/třešeň a dvířka/vanilka</a:t>
            </a:r>
          </a:p>
          <a:p>
            <a:pPr marL="285750" indent="-285750">
              <a:buFont typeface="Wingdings" panose="05000000000000000000" pitchFamily="2" charset="2"/>
              <a:buChar char="§"/>
            </a:pPr>
            <a:r>
              <a:rPr lang="cs-CZ" dirty="0" smtClean="0">
                <a:solidFill>
                  <a:schemeClr val="bg2">
                    <a:lumMod val="10000"/>
                  </a:schemeClr>
                </a:solidFill>
              </a:rPr>
              <a:t>Postačí pouze </a:t>
            </a:r>
            <a:r>
              <a:rPr lang="cs-CZ" dirty="0" err="1" smtClean="0">
                <a:solidFill>
                  <a:schemeClr val="bg2">
                    <a:lumMod val="10000"/>
                  </a:schemeClr>
                </a:solidFill>
              </a:rPr>
              <a:t>dvouplotýnkový</a:t>
            </a:r>
            <a:r>
              <a:rPr lang="cs-CZ" dirty="0" smtClean="0">
                <a:solidFill>
                  <a:schemeClr val="bg2">
                    <a:lumMod val="10000"/>
                  </a:schemeClr>
                </a:solidFill>
              </a:rPr>
              <a:t> vařič</a:t>
            </a:r>
          </a:p>
          <a:p>
            <a:pPr marL="285750" indent="-285750">
              <a:buFont typeface="Wingdings" panose="05000000000000000000" pitchFamily="2" charset="2"/>
              <a:buChar char="§"/>
            </a:pPr>
            <a:r>
              <a:rPr lang="cs-CZ" dirty="0" smtClean="0">
                <a:solidFill>
                  <a:schemeClr val="bg2">
                    <a:lumMod val="10000"/>
                  </a:schemeClr>
                </a:solidFill>
              </a:rPr>
              <a:t>Velká šatní skříň v ložnici</a:t>
            </a:r>
          </a:p>
          <a:p>
            <a:pPr marL="285750" indent="-285750">
              <a:buFont typeface="Wingdings" panose="05000000000000000000" pitchFamily="2" charset="2"/>
              <a:buChar char="§"/>
            </a:pPr>
            <a:r>
              <a:rPr lang="cs-CZ" dirty="0" smtClean="0">
                <a:solidFill>
                  <a:schemeClr val="bg2">
                    <a:lumMod val="10000"/>
                  </a:schemeClr>
                </a:solidFill>
              </a:rPr>
              <a:t>Prostor spacích pater v neutrálním odstínu</a:t>
            </a:r>
          </a:p>
          <a:p>
            <a:pPr marL="285750" indent="-285750">
              <a:buFont typeface="Wingdings" panose="05000000000000000000" pitchFamily="2" charset="2"/>
              <a:buChar char="§"/>
            </a:pPr>
            <a:endParaRPr lang="cs-CZ" dirty="0"/>
          </a:p>
        </p:txBody>
      </p: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spTree>
    <p:extLst>
      <p:ext uri="{BB962C8B-B14F-4D97-AF65-F5344CB8AC3E}">
        <p14:creationId xmlns:p14="http://schemas.microsoft.com/office/powerpoint/2010/main" val="1330473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5</a:t>
            </a:fld>
            <a:endParaRPr lang="cs-CZ" dirty="0"/>
          </a:p>
        </p:txBody>
      </p:sp>
      <p:sp>
        <p:nvSpPr>
          <p:cNvPr id="3" name="Zástupný symbol pro obsah 2"/>
          <p:cNvSpPr>
            <a:spLocks noGrp="1"/>
          </p:cNvSpPr>
          <p:nvPr>
            <p:ph idx="4294967295"/>
          </p:nvPr>
        </p:nvSpPr>
        <p:spPr>
          <a:xfrm>
            <a:off x="704528" y="1070830"/>
            <a:ext cx="8382929" cy="5184577"/>
          </a:xfrm>
        </p:spPr>
        <p:txBody>
          <a:bodyPr anchor="t"/>
          <a:lstStyle/>
          <a:p>
            <a:pPr>
              <a:buNone/>
            </a:pPr>
            <a:r>
              <a:rPr lang="cs-CZ" b="1" dirty="0" smtClean="0"/>
              <a:t>4. Vzorkovnice </a:t>
            </a:r>
          </a:p>
          <a:p>
            <a:pPr>
              <a:buNone/>
            </a:pPr>
            <a:r>
              <a:rPr lang="cs-CZ" dirty="0" smtClean="0"/>
              <a:t>4.1. Vzorkovnice I.</a:t>
            </a:r>
            <a:endParaRPr lang="cs-CZ" dirty="0"/>
          </a:p>
        </p:txBody>
      </p:sp>
      <p:sp>
        <p:nvSpPr>
          <p:cNvPr id="10" name="TextovéPole 9"/>
          <p:cNvSpPr txBox="1"/>
          <p:nvPr/>
        </p:nvSpPr>
        <p:spPr>
          <a:xfrm>
            <a:off x="776536" y="6427113"/>
            <a:ext cx="8424936"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                                                                            </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536" y="1772816"/>
            <a:ext cx="6684540" cy="3760054"/>
          </a:xfrm>
          <a:prstGeom prst="rect">
            <a:avLst/>
          </a:prstGeom>
        </p:spPr>
      </p:pic>
      <p:graphicFrame>
        <p:nvGraphicFramePr>
          <p:cNvPr id="8" name="Tabulka 7"/>
          <p:cNvGraphicFramePr>
            <a:graphicFrameLocks noGrp="1"/>
          </p:cNvGraphicFramePr>
          <p:nvPr>
            <p:extLst>
              <p:ext uri="{D42A27DB-BD31-4B8C-83A1-F6EECF244321}">
                <p14:modId xmlns:p14="http://schemas.microsoft.com/office/powerpoint/2010/main" val="4037783970"/>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a:t>
                      </a:r>
                      <a:r>
                        <a:rPr lang="cs-CZ" sz="1400" i="0" baseline="0" dirty="0" smtClean="0">
                          <a:solidFill>
                            <a:schemeClr val="bg1"/>
                          </a:solidFill>
                          <a:effectLst>
                            <a:outerShdw blurRad="38100" dist="38100" dir="2700000" algn="tl">
                              <a:srgbClr val="000000">
                                <a:alpha val="43137"/>
                              </a:srgbClr>
                            </a:outerShdw>
                          </a:effectLst>
                        </a:rPr>
                        <a:t>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Tree>
    <p:extLst>
      <p:ext uri="{BB962C8B-B14F-4D97-AF65-F5344CB8AC3E}">
        <p14:creationId xmlns:p14="http://schemas.microsoft.com/office/powerpoint/2010/main" val="2909274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6</a:t>
            </a:fld>
            <a:endParaRPr lang="cs-CZ" dirty="0"/>
          </a:p>
        </p:txBody>
      </p:sp>
      <p:sp>
        <p:nvSpPr>
          <p:cNvPr id="3" name="Zástupný symbol pro obsah 2"/>
          <p:cNvSpPr>
            <a:spLocks noGrp="1"/>
          </p:cNvSpPr>
          <p:nvPr>
            <p:ph idx="4294967295"/>
          </p:nvPr>
        </p:nvSpPr>
        <p:spPr>
          <a:xfrm>
            <a:off x="609743" y="932384"/>
            <a:ext cx="8382929" cy="5376936"/>
          </a:xfrm>
        </p:spPr>
        <p:txBody>
          <a:bodyPr anchor="t"/>
          <a:lstStyle/>
          <a:p>
            <a:pPr>
              <a:buNone/>
            </a:pPr>
            <a:r>
              <a:rPr lang="cs-CZ" b="1" dirty="0" smtClean="0"/>
              <a:t>  </a:t>
            </a:r>
            <a:r>
              <a:rPr lang="cs-CZ" dirty="0" smtClean="0"/>
              <a:t>4.2. Vzorkovnice II.</a:t>
            </a:r>
          </a:p>
          <a:p>
            <a:pPr>
              <a:buNone/>
            </a:pP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642556"/>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188" y="1484784"/>
            <a:ext cx="7049335" cy="3965251"/>
          </a:xfrm>
          <a:prstGeom prst="rect">
            <a:avLst/>
          </a:prstGeom>
        </p:spPr>
      </p:pic>
      <p:graphicFrame>
        <p:nvGraphicFramePr>
          <p:cNvPr id="8" name="Tabulka 7"/>
          <p:cNvGraphicFramePr>
            <a:graphicFrameLocks noGrp="1"/>
          </p:cNvGraphicFramePr>
          <p:nvPr>
            <p:extLst>
              <p:ext uri="{D42A27DB-BD31-4B8C-83A1-F6EECF244321}">
                <p14:modId xmlns:p14="http://schemas.microsoft.com/office/powerpoint/2010/main" val="228255601"/>
              </p:ext>
            </p:extLst>
          </p:nvPr>
        </p:nvGraphicFramePr>
        <p:xfrm>
          <a:off x="6812012" y="5072788"/>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a:t>
                      </a:r>
                      <a:r>
                        <a:rPr lang="cs-CZ" sz="1400" i="0" baseline="0" dirty="0" smtClean="0">
                          <a:solidFill>
                            <a:schemeClr val="bg1"/>
                          </a:solidFill>
                          <a:effectLst>
                            <a:outerShdw blurRad="38100" dist="38100" dir="2700000" algn="tl">
                              <a:srgbClr val="000000">
                                <a:alpha val="43137"/>
                              </a:srgbClr>
                            </a:outerShdw>
                          </a:effectLst>
                        </a:rPr>
                        <a:t>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Tree>
    <p:extLst>
      <p:ext uri="{BB962C8B-B14F-4D97-AF65-F5344CB8AC3E}">
        <p14:creationId xmlns:p14="http://schemas.microsoft.com/office/powerpoint/2010/main" val="107576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67780" y="932384"/>
            <a:ext cx="8433692" cy="5119474"/>
          </a:xfrm>
        </p:spPr>
        <p:txBody>
          <a:bodyPr anchor="t">
            <a:normAutofit/>
          </a:bodyPr>
          <a:lstStyle/>
          <a:p>
            <a:pPr marL="0" indent="0">
              <a:buNone/>
            </a:pPr>
            <a:r>
              <a:rPr lang="cs-CZ" b="1" dirty="0" smtClean="0"/>
              <a:t>5. Půdorys - přízemí</a:t>
            </a:r>
          </a:p>
          <a:p>
            <a:pPr marL="0" indent="0">
              <a:buNone/>
            </a:pPr>
            <a:r>
              <a:rPr lang="cs-CZ" dirty="0" smtClean="0"/>
              <a:t>						</a:t>
            </a:r>
          </a:p>
          <a:p>
            <a:pPr marL="0" indent="0">
              <a:buNone/>
            </a:pPr>
            <a:endParaRPr lang="cs-CZ" dirty="0" smtClean="0"/>
          </a:p>
          <a:p>
            <a:pPr marL="0" indent="0">
              <a:buNone/>
            </a:pPr>
            <a:endParaRPr lang="cs-CZ" dirty="0"/>
          </a:p>
        </p:txBody>
      </p:sp>
      <p:sp>
        <p:nvSpPr>
          <p:cNvPr id="14" name="Zástupný symbol pro číslo snímku 13"/>
          <p:cNvSpPr>
            <a:spLocks noGrp="1"/>
          </p:cNvSpPr>
          <p:nvPr>
            <p:ph type="sldNum" sz="quarter" idx="11"/>
          </p:nvPr>
        </p:nvSpPr>
        <p:spPr/>
        <p:txBody>
          <a:bodyPr/>
          <a:lstStyle/>
          <a:p>
            <a:fld id="{B09C2C3F-2DB6-42EA-A5C7-5128E6D783F9}" type="slidenum">
              <a:rPr lang="cs-CZ" smtClean="0"/>
              <a:pPr/>
              <a:t>7</a:t>
            </a:fld>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79" y="1575622"/>
            <a:ext cx="8127717" cy="3687010"/>
          </a:xfrm>
          <a:prstGeom prst="rect">
            <a:avLst/>
          </a:prstGeom>
        </p:spPr>
      </p:pic>
      <p:graphicFrame>
        <p:nvGraphicFramePr>
          <p:cNvPr id="8" name="Tabulka 7"/>
          <p:cNvGraphicFramePr>
            <a:graphicFrameLocks noGrp="1"/>
          </p:cNvGraphicFramePr>
          <p:nvPr>
            <p:extLst>
              <p:ext uri="{D42A27DB-BD31-4B8C-83A1-F6EECF244321}">
                <p14:modId xmlns:p14="http://schemas.microsoft.com/office/powerpoint/2010/main" val="467207280"/>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
        <p:nvSpPr>
          <p:cNvPr id="4" name="TextovéPole 3"/>
          <p:cNvSpPr txBox="1"/>
          <p:nvPr/>
        </p:nvSpPr>
        <p:spPr>
          <a:xfrm>
            <a:off x="1541960" y="4263478"/>
            <a:ext cx="320922" cy="307777"/>
          </a:xfrm>
          <a:prstGeom prst="rect">
            <a:avLst/>
          </a:prstGeom>
          <a:noFill/>
        </p:spPr>
        <p:txBody>
          <a:bodyPr wrap="none" rtlCol="0">
            <a:spAutoFit/>
          </a:bodyPr>
          <a:lstStyle/>
          <a:p>
            <a:r>
              <a:rPr lang="cs-CZ" sz="1400" dirty="0" smtClean="0"/>
              <a:t>1.</a:t>
            </a:r>
            <a:endParaRPr lang="cs-CZ" sz="1400" dirty="0"/>
          </a:p>
        </p:txBody>
      </p:sp>
      <p:sp>
        <p:nvSpPr>
          <p:cNvPr id="5" name="TextovéPole 4"/>
          <p:cNvSpPr txBox="1"/>
          <p:nvPr/>
        </p:nvSpPr>
        <p:spPr>
          <a:xfrm>
            <a:off x="1474740" y="2996952"/>
            <a:ext cx="320922" cy="307777"/>
          </a:xfrm>
          <a:prstGeom prst="rect">
            <a:avLst/>
          </a:prstGeom>
          <a:noFill/>
        </p:spPr>
        <p:txBody>
          <a:bodyPr wrap="none" rtlCol="0">
            <a:spAutoFit/>
          </a:bodyPr>
          <a:lstStyle/>
          <a:p>
            <a:r>
              <a:rPr lang="cs-CZ" sz="1400" dirty="0" smtClean="0"/>
              <a:t>2.</a:t>
            </a:r>
            <a:endParaRPr lang="cs-CZ" sz="1400" dirty="0"/>
          </a:p>
        </p:txBody>
      </p:sp>
      <p:sp>
        <p:nvSpPr>
          <p:cNvPr id="6" name="TextovéPole 5"/>
          <p:cNvSpPr txBox="1"/>
          <p:nvPr/>
        </p:nvSpPr>
        <p:spPr>
          <a:xfrm>
            <a:off x="3545698" y="3524568"/>
            <a:ext cx="320922" cy="307777"/>
          </a:xfrm>
          <a:prstGeom prst="rect">
            <a:avLst/>
          </a:prstGeom>
          <a:noFill/>
        </p:spPr>
        <p:txBody>
          <a:bodyPr wrap="none" rtlCol="0">
            <a:spAutoFit/>
          </a:bodyPr>
          <a:lstStyle/>
          <a:p>
            <a:r>
              <a:rPr lang="cs-CZ" sz="1400" dirty="0" smtClean="0"/>
              <a:t>3.</a:t>
            </a:r>
            <a:endParaRPr lang="cs-CZ" sz="1400" dirty="0"/>
          </a:p>
        </p:txBody>
      </p:sp>
      <p:sp>
        <p:nvSpPr>
          <p:cNvPr id="11" name="Nadpis 10"/>
          <p:cNvSpPr>
            <a:spLocks noGrp="1"/>
          </p:cNvSpPr>
          <p:nvPr>
            <p:ph type="title"/>
          </p:nvPr>
        </p:nvSpPr>
        <p:spPr>
          <a:xfrm>
            <a:off x="7689304" y="1139407"/>
            <a:ext cx="1512168" cy="1338828"/>
          </a:xfrm>
        </p:spPr>
        <p:txBody>
          <a:bodyPr>
            <a:spAutoFit/>
          </a:bodyPr>
          <a:lstStyle/>
          <a:p>
            <a:pPr marL="0" indent="0" algn="l"/>
            <a:r>
              <a:rPr lang="cs-CZ" sz="1100" b="1" i="1" dirty="0" smtClean="0"/>
              <a:t>Legenda</a:t>
            </a:r>
            <a:br>
              <a:rPr lang="cs-CZ" sz="1100" b="1" i="1" dirty="0" smtClean="0"/>
            </a:br>
            <a:r>
              <a:rPr lang="cs-CZ" sz="1000" i="1" dirty="0" smtClean="0"/>
              <a:t/>
            </a:r>
            <a:br>
              <a:rPr lang="cs-CZ" sz="1000" i="1" dirty="0" smtClean="0"/>
            </a:br>
            <a:r>
              <a:rPr lang="cs-CZ" sz="1000" i="1" dirty="0" smtClean="0"/>
              <a:t>1. vstup</a:t>
            </a:r>
            <a:br>
              <a:rPr lang="cs-CZ" sz="1000" i="1" dirty="0" smtClean="0"/>
            </a:br>
            <a:r>
              <a:rPr lang="cs-CZ" sz="1000" i="1" dirty="0" smtClean="0"/>
              <a:t>2. koupelna + WC</a:t>
            </a:r>
            <a:br>
              <a:rPr lang="cs-CZ" sz="1000" i="1" dirty="0" smtClean="0"/>
            </a:br>
            <a:r>
              <a:rPr lang="cs-CZ" sz="1000" i="1" dirty="0" smtClean="0"/>
              <a:t>3. ložnice + obývací pokoj</a:t>
            </a:r>
            <a:br>
              <a:rPr lang="cs-CZ" sz="1000" i="1" dirty="0" smtClean="0"/>
            </a:br>
            <a:r>
              <a:rPr lang="cs-CZ" sz="1000" i="1" dirty="0" smtClean="0"/>
              <a:t>4. ložnice</a:t>
            </a:r>
            <a:br>
              <a:rPr lang="cs-CZ" sz="1000" i="1" dirty="0" smtClean="0"/>
            </a:br>
            <a:r>
              <a:rPr lang="cs-CZ" sz="1000" i="1" dirty="0" smtClean="0">
                <a:solidFill>
                  <a:schemeClr val="bg2">
                    <a:lumMod val="75000"/>
                  </a:schemeClr>
                </a:solidFill>
              </a:rPr>
              <a:t>5. spací patro I.</a:t>
            </a:r>
            <a:br>
              <a:rPr lang="cs-CZ" sz="1000" i="1" dirty="0" smtClean="0">
                <a:solidFill>
                  <a:schemeClr val="bg2">
                    <a:lumMod val="75000"/>
                  </a:schemeClr>
                </a:solidFill>
              </a:rPr>
            </a:br>
            <a:r>
              <a:rPr lang="cs-CZ" sz="1000" i="1" dirty="0" smtClean="0">
                <a:solidFill>
                  <a:schemeClr val="bg2">
                    <a:lumMod val="75000"/>
                  </a:schemeClr>
                </a:solidFill>
              </a:rPr>
              <a:t>6. spací patro II.</a:t>
            </a:r>
            <a:r>
              <a:rPr lang="cs-CZ" sz="1000" i="1" dirty="0"/>
              <a:t>	</a:t>
            </a:r>
            <a:endParaRPr lang="cs-CZ" sz="1000" dirty="0"/>
          </a:p>
        </p:txBody>
      </p:sp>
      <p:sp>
        <p:nvSpPr>
          <p:cNvPr id="7" name="TextovéPole 6"/>
          <p:cNvSpPr txBox="1"/>
          <p:nvPr/>
        </p:nvSpPr>
        <p:spPr>
          <a:xfrm>
            <a:off x="5913115" y="3546913"/>
            <a:ext cx="320922" cy="307777"/>
          </a:xfrm>
          <a:prstGeom prst="rect">
            <a:avLst/>
          </a:prstGeom>
          <a:noFill/>
        </p:spPr>
        <p:txBody>
          <a:bodyPr wrap="none" rtlCol="0">
            <a:spAutoFit/>
          </a:bodyPr>
          <a:lstStyle/>
          <a:p>
            <a:r>
              <a:rPr lang="cs-CZ" sz="1400" dirty="0" smtClean="0"/>
              <a:t>4.</a:t>
            </a:r>
            <a:endParaRPr lang="cs-CZ" sz="1400" dirty="0"/>
          </a:p>
        </p:txBody>
      </p:sp>
    </p:spTree>
    <p:extLst>
      <p:ext uri="{BB962C8B-B14F-4D97-AF65-F5344CB8AC3E}">
        <p14:creationId xmlns:p14="http://schemas.microsoft.com/office/powerpoint/2010/main" val="696992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67780" y="932384"/>
            <a:ext cx="8433692" cy="5119474"/>
          </a:xfrm>
        </p:spPr>
        <p:txBody>
          <a:bodyPr anchor="t">
            <a:normAutofit/>
          </a:bodyPr>
          <a:lstStyle/>
          <a:p>
            <a:pPr marL="0" indent="0">
              <a:buNone/>
            </a:pPr>
            <a:r>
              <a:rPr lang="cs-CZ" b="1" dirty="0" smtClean="0"/>
              <a:t>6. Půdorys – spací patra</a:t>
            </a:r>
          </a:p>
          <a:p>
            <a:pPr marL="0" indent="0">
              <a:buNone/>
            </a:pPr>
            <a:r>
              <a:rPr lang="cs-CZ" dirty="0" smtClean="0"/>
              <a:t>						</a:t>
            </a:r>
            <a:endParaRPr lang="cs-CZ" dirty="0"/>
          </a:p>
          <a:p>
            <a:pPr>
              <a:buFontTx/>
              <a:buChar char="-"/>
            </a:pPr>
            <a:endParaRPr lang="cs-CZ" dirty="0" smtClean="0"/>
          </a:p>
          <a:p>
            <a:pPr marL="0" indent="0">
              <a:buNone/>
            </a:pPr>
            <a:endParaRPr lang="cs-CZ" dirty="0" smtClean="0"/>
          </a:p>
          <a:p>
            <a:pPr marL="0" indent="0">
              <a:buNone/>
            </a:pPr>
            <a:endParaRPr lang="cs-CZ" dirty="0"/>
          </a:p>
        </p:txBody>
      </p:sp>
      <p:sp>
        <p:nvSpPr>
          <p:cNvPr id="14" name="Zástupný symbol pro číslo snímku 13"/>
          <p:cNvSpPr>
            <a:spLocks noGrp="1"/>
          </p:cNvSpPr>
          <p:nvPr>
            <p:ph type="sldNum" sz="quarter" idx="11"/>
          </p:nvPr>
        </p:nvSpPr>
        <p:spPr/>
        <p:txBody>
          <a:bodyPr/>
          <a:lstStyle/>
          <a:p>
            <a:fld id="{B09C2C3F-2DB6-42EA-A5C7-5128E6D783F9}" type="slidenum">
              <a:rPr lang="cs-CZ" smtClean="0"/>
              <a:pPr/>
              <a:t>8</a:t>
            </a:fld>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sp>
        <p:nvSpPr>
          <p:cNvPr id="13" name="TextovéPole 12"/>
          <p:cNvSpPr txBox="1"/>
          <p:nvPr/>
        </p:nvSpPr>
        <p:spPr>
          <a:xfrm>
            <a:off x="1640632" y="3423663"/>
            <a:ext cx="320922" cy="307777"/>
          </a:xfrm>
          <a:prstGeom prst="rect">
            <a:avLst/>
          </a:prstGeom>
          <a:noFill/>
        </p:spPr>
        <p:txBody>
          <a:bodyPr wrap="none" rtlCol="0">
            <a:spAutoFit/>
          </a:bodyPr>
          <a:lstStyle/>
          <a:p>
            <a:r>
              <a:rPr lang="cs-CZ" sz="1400" dirty="0" smtClean="0"/>
              <a:t>5.</a:t>
            </a:r>
          </a:p>
        </p:txBody>
      </p:sp>
      <p:sp>
        <p:nvSpPr>
          <p:cNvPr id="15" name="TextovéPole 14"/>
          <p:cNvSpPr txBox="1"/>
          <p:nvPr/>
        </p:nvSpPr>
        <p:spPr>
          <a:xfrm>
            <a:off x="6177136" y="3423662"/>
            <a:ext cx="320922" cy="307777"/>
          </a:xfrm>
          <a:prstGeom prst="rect">
            <a:avLst/>
          </a:prstGeom>
          <a:noFill/>
        </p:spPr>
        <p:txBody>
          <a:bodyPr wrap="none" rtlCol="0">
            <a:spAutoFit/>
          </a:bodyPr>
          <a:lstStyle/>
          <a:p>
            <a:r>
              <a:rPr lang="cs-CZ" sz="1400" dirty="0" smtClean="0"/>
              <a:t>6.</a:t>
            </a:r>
            <a:endParaRPr lang="cs-CZ" sz="14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512" y="1706701"/>
            <a:ext cx="7488832" cy="3433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ulka 7"/>
          <p:cNvGraphicFramePr>
            <a:graphicFrameLocks noGrp="1"/>
          </p:cNvGraphicFramePr>
          <p:nvPr>
            <p:extLst>
              <p:ext uri="{D42A27DB-BD31-4B8C-83A1-F6EECF244321}">
                <p14:modId xmlns:p14="http://schemas.microsoft.com/office/powerpoint/2010/main" val="2392069097"/>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
        <p:nvSpPr>
          <p:cNvPr id="11" name="Nadpis 10"/>
          <p:cNvSpPr>
            <a:spLocks noGrp="1"/>
          </p:cNvSpPr>
          <p:nvPr>
            <p:ph type="title"/>
          </p:nvPr>
        </p:nvSpPr>
        <p:spPr>
          <a:xfrm>
            <a:off x="7689304" y="1139407"/>
            <a:ext cx="1512168" cy="1338828"/>
          </a:xfrm>
        </p:spPr>
        <p:txBody>
          <a:bodyPr>
            <a:spAutoFit/>
          </a:bodyPr>
          <a:lstStyle/>
          <a:p>
            <a:pPr marL="0" indent="0" algn="l"/>
            <a:r>
              <a:rPr lang="cs-CZ" sz="1100" b="1" i="1" dirty="0" smtClean="0"/>
              <a:t>Legenda</a:t>
            </a:r>
            <a:br>
              <a:rPr lang="cs-CZ" sz="1100" b="1" i="1" dirty="0" smtClean="0"/>
            </a:br>
            <a:r>
              <a:rPr lang="cs-CZ" sz="1000" i="1" dirty="0" smtClean="0"/>
              <a:t/>
            </a:r>
            <a:br>
              <a:rPr lang="cs-CZ" sz="1000" i="1" dirty="0" smtClean="0"/>
            </a:br>
            <a:r>
              <a:rPr lang="cs-CZ" sz="1000" i="1" dirty="0" smtClean="0">
                <a:solidFill>
                  <a:schemeClr val="bg2">
                    <a:lumMod val="75000"/>
                  </a:schemeClr>
                </a:solidFill>
              </a:rPr>
              <a:t>1. vstup</a:t>
            </a:r>
            <a:br>
              <a:rPr lang="cs-CZ" sz="1000" i="1" dirty="0" smtClean="0">
                <a:solidFill>
                  <a:schemeClr val="bg2">
                    <a:lumMod val="75000"/>
                  </a:schemeClr>
                </a:solidFill>
              </a:rPr>
            </a:br>
            <a:r>
              <a:rPr lang="cs-CZ" sz="1000" i="1" dirty="0" smtClean="0">
                <a:solidFill>
                  <a:schemeClr val="bg2">
                    <a:lumMod val="75000"/>
                  </a:schemeClr>
                </a:solidFill>
              </a:rPr>
              <a:t>2. koupelna + WC</a:t>
            </a:r>
            <a:br>
              <a:rPr lang="cs-CZ" sz="1000" i="1" dirty="0" smtClean="0">
                <a:solidFill>
                  <a:schemeClr val="bg2">
                    <a:lumMod val="75000"/>
                  </a:schemeClr>
                </a:solidFill>
              </a:rPr>
            </a:br>
            <a:r>
              <a:rPr lang="cs-CZ" sz="1000" i="1" dirty="0" smtClean="0">
                <a:solidFill>
                  <a:schemeClr val="bg2">
                    <a:lumMod val="75000"/>
                  </a:schemeClr>
                </a:solidFill>
              </a:rPr>
              <a:t>3. ložnice + obývací pokoj</a:t>
            </a:r>
            <a:br>
              <a:rPr lang="cs-CZ" sz="1000" i="1" dirty="0" smtClean="0">
                <a:solidFill>
                  <a:schemeClr val="bg2">
                    <a:lumMod val="75000"/>
                  </a:schemeClr>
                </a:solidFill>
              </a:rPr>
            </a:br>
            <a:r>
              <a:rPr lang="cs-CZ" sz="1000" i="1" dirty="0" smtClean="0">
                <a:solidFill>
                  <a:schemeClr val="bg2">
                    <a:lumMod val="75000"/>
                  </a:schemeClr>
                </a:solidFill>
              </a:rPr>
              <a:t>4. ložnice</a:t>
            </a:r>
            <a:br>
              <a:rPr lang="cs-CZ" sz="1000" i="1" dirty="0" smtClean="0">
                <a:solidFill>
                  <a:schemeClr val="bg2">
                    <a:lumMod val="75000"/>
                  </a:schemeClr>
                </a:solidFill>
              </a:rPr>
            </a:br>
            <a:r>
              <a:rPr lang="cs-CZ" sz="1000" i="1" dirty="0" smtClean="0"/>
              <a:t>5. spací patro I.</a:t>
            </a:r>
            <a:br>
              <a:rPr lang="cs-CZ" sz="1000" i="1" dirty="0" smtClean="0"/>
            </a:br>
            <a:r>
              <a:rPr lang="cs-CZ" sz="1000" i="1" dirty="0" smtClean="0"/>
              <a:t>6. spací patro II.</a:t>
            </a:r>
            <a:r>
              <a:rPr lang="cs-CZ" sz="1000" i="1" dirty="0"/>
              <a:t>	</a:t>
            </a:r>
            <a:endParaRPr lang="cs-CZ" sz="1000" dirty="0"/>
          </a:p>
        </p:txBody>
      </p:sp>
      <p:sp>
        <p:nvSpPr>
          <p:cNvPr id="2" name="TextovéPole 1"/>
          <p:cNvSpPr txBox="1"/>
          <p:nvPr/>
        </p:nvSpPr>
        <p:spPr>
          <a:xfrm>
            <a:off x="1640632" y="3423663"/>
            <a:ext cx="320922" cy="307777"/>
          </a:xfrm>
          <a:prstGeom prst="rect">
            <a:avLst/>
          </a:prstGeom>
          <a:noFill/>
        </p:spPr>
        <p:txBody>
          <a:bodyPr wrap="none" rtlCol="0">
            <a:spAutoFit/>
          </a:bodyPr>
          <a:lstStyle/>
          <a:p>
            <a:r>
              <a:rPr lang="cs-CZ" sz="1400" dirty="0" smtClean="0"/>
              <a:t>5.</a:t>
            </a:r>
            <a:endParaRPr lang="cs-CZ" sz="1400" dirty="0"/>
          </a:p>
        </p:txBody>
      </p:sp>
      <p:sp>
        <p:nvSpPr>
          <p:cNvPr id="4" name="TextovéPole 3"/>
          <p:cNvSpPr txBox="1"/>
          <p:nvPr/>
        </p:nvSpPr>
        <p:spPr>
          <a:xfrm>
            <a:off x="6190133" y="3364681"/>
            <a:ext cx="320922" cy="307777"/>
          </a:xfrm>
          <a:prstGeom prst="rect">
            <a:avLst/>
          </a:prstGeom>
          <a:noFill/>
        </p:spPr>
        <p:txBody>
          <a:bodyPr wrap="none" rtlCol="0">
            <a:spAutoFit/>
          </a:bodyPr>
          <a:lstStyle/>
          <a:p>
            <a:r>
              <a:rPr lang="cs-CZ" sz="1400" dirty="0" smtClean="0"/>
              <a:t>6.</a:t>
            </a:r>
            <a:endParaRPr lang="cs-CZ" sz="1400" dirty="0"/>
          </a:p>
        </p:txBody>
      </p:sp>
    </p:spTree>
    <p:extLst>
      <p:ext uri="{BB962C8B-B14F-4D97-AF65-F5344CB8AC3E}">
        <p14:creationId xmlns:p14="http://schemas.microsoft.com/office/powerpoint/2010/main" val="1178880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symbol pro číslo snímku 13"/>
          <p:cNvSpPr>
            <a:spLocks noGrp="1"/>
          </p:cNvSpPr>
          <p:nvPr>
            <p:ph type="sldNum" sz="quarter" idx="11"/>
          </p:nvPr>
        </p:nvSpPr>
        <p:spPr/>
        <p:txBody>
          <a:bodyPr/>
          <a:lstStyle/>
          <a:p>
            <a:fld id="{B09C2C3F-2DB6-42EA-A5C7-5128E6D783F9}" type="slidenum">
              <a:rPr lang="cs-CZ" smtClean="0"/>
              <a:pPr/>
              <a:t>9</a:t>
            </a:fld>
            <a:endParaRPr lang="cs-CZ" dirty="0"/>
          </a:p>
        </p:txBody>
      </p:sp>
      <p:sp>
        <p:nvSpPr>
          <p:cNvPr id="3" name="Zástupný symbol pro obsah 2"/>
          <p:cNvSpPr>
            <a:spLocks noGrp="1"/>
          </p:cNvSpPr>
          <p:nvPr>
            <p:ph idx="4294967295"/>
          </p:nvPr>
        </p:nvSpPr>
        <p:spPr>
          <a:xfrm>
            <a:off x="834195" y="1052736"/>
            <a:ext cx="8382929" cy="5184576"/>
          </a:xfrm>
        </p:spPr>
        <p:txBody>
          <a:bodyPr anchor="t"/>
          <a:lstStyle/>
          <a:p>
            <a:pPr>
              <a:buNone/>
            </a:pPr>
            <a:r>
              <a:rPr lang="cs-CZ" b="1" dirty="0" smtClean="0"/>
              <a:t>7. Navržený koncept – přízemí</a:t>
            </a:r>
            <a:endParaRPr lang="cs-CZ" dirty="0"/>
          </a:p>
        </p:txBody>
      </p:sp>
      <p:sp>
        <p:nvSpPr>
          <p:cNvPr id="10" name="TextovéPole 9"/>
          <p:cNvSpPr txBox="1"/>
          <p:nvPr/>
        </p:nvSpPr>
        <p:spPr>
          <a:xfrm>
            <a:off x="776536" y="6427113"/>
            <a:ext cx="6368271" cy="430887"/>
          </a:xfrm>
          <a:prstGeom prst="rect">
            <a:avLst/>
          </a:prstGeom>
          <a:noFill/>
          <a:ln>
            <a:noFill/>
          </a:ln>
        </p:spPr>
        <p:txBody>
          <a:bodyPr wrap="square" rtlCol="0">
            <a:spAutoFit/>
          </a:bodyPr>
          <a:lstStyle/>
          <a:p>
            <a:r>
              <a:rPr lang="cs-CZ" sz="1100" dirty="0" smtClean="0"/>
              <a:t/>
            </a:r>
            <a:br>
              <a:rPr lang="cs-CZ" sz="1100" dirty="0" smtClean="0"/>
            </a:br>
            <a:r>
              <a:rPr lang="cs-CZ" sz="1100" dirty="0" smtClean="0">
                <a:solidFill>
                  <a:schemeClr val="bg2">
                    <a:lumMod val="50000"/>
                  </a:schemeClr>
                </a:solidFill>
              </a:rPr>
              <a:t>DD studio, s.r.o., </a:t>
            </a:r>
            <a:r>
              <a:rPr lang="cs-CZ" sz="1100" dirty="0" err="1" smtClean="0">
                <a:solidFill>
                  <a:schemeClr val="bg2">
                    <a:lumMod val="50000"/>
                  </a:schemeClr>
                </a:solidFill>
              </a:rPr>
              <a:t>Pejevové</a:t>
            </a:r>
            <a:r>
              <a:rPr lang="cs-CZ" sz="1100" dirty="0" smtClean="0">
                <a:solidFill>
                  <a:schemeClr val="bg2">
                    <a:lumMod val="50000"/>
                  </a:schemeClr>
                </a:solidFill>
              </a:rPr>
              <a:t> 3417/4, 143 00 Praha 4, DIČ: CZ29411742, tel: +420 731 112 345</a:t>
            </a:r>
            <a:endParaRPr lang="cs-CZ" sz="1100" dirty="0">
              <a:solidFill>
                <a:schemeClr val="bg2">
                  <a:lumMod val="50000"/>
                </a:schemeClr>
              </a:solidFill>
            </a:endParaRPr>
          </a:p>
        </p:txBody>
      </p:sp>
      <p:cxnSp>
        <p:nvCxnSpPr>
          <p:cNvPr id="16" name="Přímá spojovací čára 15"/>
          <p:cNvCxnSpPr/>
          <p:nvPr/>
        </p:nvCxnSpPr>
        <p:spPr>
          <a:xfrm>
            <a:off x="776536" y="6597352"/>
            <a:ext cx="8424936"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Obrázek 8"/>
          <p:cNvPicPr/>
          <p:nvPr/>
        </p:nvPicPr>
        <p:blipFill>
          <a:blip r:embed="rId3">
            <a:extLst>
              <a:ext uri="{28A0092B-C50C-407E-A947-70E740481C1C}">
                <a14:useLocalDpi xmlns:a14="http://schemas.microsoft.com/office/drawing/2010/main" val="0"/>
              </a:ext>
            </a:extLst>
          </a:blip>
          <a:srcRect/>
          <a:stretch>
            <a:fillRect/>
          </a:stretch>
        </p:blipFill>
        <p:spPr bwMode="auto">
          <a:xfrm>
            <a:off x="776536" y="221944"/>
            <a:ext cx="8424936" cy="710440"/>
          </a:xfrm>
          <a:prstGeom prst="rect">
            <a:avLst/>
          </a:prstGeom>
          <a:noFill/>
          <a:ln>
            <a:noFill/>
          </a:ln>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768" y="1628800"/>
            <a:ext cx="8148480" cy="344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Tabulka 7"/>
          <p:cNvGraphicFramePr>
            <a:graphicFrameLocks noGrp="1"/>
          </p:cNvGraphicFramePr>
          <p:nvPr>
            <p:extLst>
              <p:ext uri="{D42A27DB-BD31-4B8C-83A1-F6EECF244321}">
                <p14:modId xmlns:p14="http://schemas.microsoft.com/office/powerpoint/2010/main" val="3402630061"/>
              </p:ext>
            </p:extLst>
          </p:nvPr>
        </p:nvGraphicFramePr>
        <p:xfrm>
          <a:off x="6806332" y="5085184"/>
          <a:ext cx="2395140" cy="1234440"/>
        </p:xfrm>
        <a:graphic>
          <a:graphicData uri="http://schemas.openxmlformats.org/drawingml/2006/table">
            <a:tbl>
              <a:tblPr firstRow="1" bandRow="1">
                <a:tableStyleId>{5C22544A-7EE6-4342-B048-85BDC9FD1C3A}</a:tableStyleId>
              </a:tblPr>
              <a:tblGrid>
                <a:gridCol w="758374"/>
                <a:gridCol w="1636766"/>
              </a:tblGrid>
              <a:tr h="256795">
                <a:tc>
                  <a:txBody>
                    <a:bodyPr/>
                    <a:lstStyle/>
                    <a:p>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c>
                  <a:txBody>
                    <a:bodyPr/>
                    <a:lstStyle/>
                    <a:p>
                      <a:r>
                        <a:rPr lang="cs-CZ" sz="1400" i="0" dirty="0" smtClean="0">
                          <a:solidFill>
                            <a:schemeClr val="bg1"/>
                          </a:solidFill>
                          <a:effectLst>
                            <a:outerShdw blurRad="38100" dist="38100" dir="2700000" algn="tl">
                              <a:srgbClr val="000000">
                                <a:alpha val="43137"/>
                              </a:srgbClr>
                            </a:outerShdw>
                          </a:effectLst>
                        </a:rPr>
                        <a:t>Interiér chaty</a:t>
                      </a:r>
                      <a:endParaRPr lang="cs-CZ" sz="1400" i="0" dirty="0">
                        <a:solidFill>
                          <a:schemeClr val="bg1"/>
                        </a:solidFill>
                        <a:effectLst>
                          <a:outerShdw blurRad="38100" dist="38100" dir="2700000" algn="tl">
                            <a:srgbClr val="000000">
                              <a:alpha val="43137"/>
                            </a:srgbClr>
                          </a:outerShdw>
                        </a:effectLst>
                      </a:endParaRPr>
                    </a:p>
                  </a:txBody>
                  <a:tcPr marL="99060" marR="99060">
                    <a:solidFill>
                      <a:srgbClr val="EE7C36"/>
                    </a:solidFill>
                  </a:tcPr>
                </a:tc>
              </a:tr>
              <a:tr h="256795">
                <a:tc>
                  <a:txBody>
                    <a:bodyPr/>
                    <a:lstStyle/>
                    <a:p>
                      <a:r>
                        <a:rPr lang="cs-CZ" sz="1100" i="0" dirty="0" smtClean="0">
                          <a:effectLst/>
                        </a:rPr>
                        <a:t>Investor</a:t>
                      </a:r>
                      <a:endParaRPr lang="cs-CZ" sz="1100" i="0" dirty="0">
                        <a:effectLst/>
                      </a:endParaRPr>
                    </a:p>
                  </a:txBody>
                  <a:tcPr marL="99060" marR="99060">
                    <a:solidFill>
                      <a:srgbClr val="EE7C36"/>
                    </a:solidFill>
                  </a:tcPr>
                </a:tc>
                <a:tc>
                  <a:txBody>
                    <a:bodyPr/>
                    <a:lstStyle/>
                    <a:p>
                      <a:r>
                        <a:rPr lang="cs-CZ" sz="1050" i="0" dirty="0" err="1" smtClean="0">
                          <a:effectLst/>
                        </a:rPr>
                        <a:t>Ing.arch.Petr</a:t>
                      </a:r>
                      <a:r>
                        <a:rPr lang="cs-CZ" sz="1050" i="0" dirty="0" smtClean="0">
                          <a:effectLst/>
                        </a:rPr>
                        <a:t> Veverka</a:t>
                      </a:r>
                      <a:endParaRPr lang="cs-CZ" sz="1050" i="0" dirty="0">
                        <a:effectLst/>
                      </a:endParaRPr>
                    </a:p>
                  </a:txBody>
                  <a:tcPr marL="99060" marR="99060">
                    <a:solidFill>
                      <a:srgbClr val="EE7C36"/>
                    </a:solidFill>
                  </a:tcPr>
                </a:tc>
              </a:tr>
              <a:tr h="385192">
                <a:tc>
                  <a:txBody>
                    <a:bodyPr/>
                    <a:lstStyle/>
                    <a:p>
                      <a:r>
                        <a:rPr lang="cs-CZ" sz="1100" i="0" dirty="0" smtClean="0">
                          <a:effectLst/>
                        </a:rPr>
                        <a:t>Místo</a:t>
                      </a:r>
                      <a:endParaRPr lang="cs-CZ" sz="1100" i="0" dirty="0">
                        <a:effectLst/>
                      </a:endParaRPr>
                    </a:p>
                  </a:txBody>
                  <a:tcPr marL="99060" marR="99060">
                    <a:solidFill>
                      <a:srgbClr val="EE7C36"/>
                    </a:solidFill>
                  </a:tcPr>
                </a:tc>
                <a:tc>
                  <a:txBody>
                    <a:bodyPr/>
                    <a:lstStyle/>
                    <a:p>
                      <a:r>
                        <a:rPr lang="cs-CZ" sz="1050" i="0" dirty="0" smtClean="0">
                          <a:effectLst/>
                        </a:rPr>
                        <a:t>Chrást nad Sázavou, </a:t>
                      </a:r>
                      <a:r>
                        <a:rPr lang="cs-CZ" sz="1050" i="0" dirty="0" err="1" smtClean="0">
                          <a:effectLst/>
                        </a:rPr>
                        <a:t>parc.č</a:t>
                      </a:r>
                      <a:r>
                        <a:rPr lang="cs-CZ" sz="1050" i="0" dirty="0" smtClean="0">
                          <a:effectLst/>
                        </a:rPr>
                        <a:t>. 4002/7</a:t>
                      </a:r>
                      <a:endParaRPr lang="cs-CZ" sz="1050" i="0" dirty="0">
                        <a:effectLst/>
                      </a:endParaRPr>
                    </a:p>
                  </a:txBody>
                  <a:tcPr marL="99060" marR="99060">
                    <a:solidFill>
                      <a:srgbClr val="EE7C36"/>
                    </a:solidFill>
                  </a:tcPr>
                </a:tc>
              </a:tr>
              <a:tr h="256795">
                <a:tc>
                  <a:txBody>
                    <a:bodyPr/>
                    <a:lstStyle/>
                    <a:p>
                      <a:r>
                        <a:rPr lang="cs-CZ" sz="1100" i="0" dirty="0" smtClean="0">
                          <a:effectLst/>
                        </a:rPr>
                        <a:t>Návrh</a:t>
                      </a:r>
                      <a:endParaRPr lang="cs-CZ" sz="1100" i="0" dirty="0">
                        <a:effectLst/>
                      </a:endParaRPr>
                    </a:p>
                  </a:txBody>
                  <a:tcPr marL="99060" marR="99060">
                    <a:solidFill>
                      <a:srgbClr val="EE7C36"/>
                    </a:solidFill>
                  </a:tcPr>
                </a:tc>
                <a:tc>
                  <a:txBody>
                    <a:bodyPr/>
                    <a:lstStyle/>
                    <a:p>
                      <a:r>
                        <a:rPr lang="cs-CZ" sz="1050" i="0" dirty="0" smtClean="0">
                          <a:effectLst/>
                        </a:rPr>
                        <a:t>Miriam Režná</a:t>
                      </a:r>
                      <a:endParaRPr lang="cs-CZ" sz="1050" i="0" dirty="0">
                        <a:effectLst/>
                      </a:endParaRPr>
                    </a:p>
                  </a:txBody>
                  <a:tcPr marL="99060" marR="99060">
                    <a:solidFill>
                      <a:srgbClr val="EE7C36"/>
                    </a:solidFill>
                  </a:tcPr>
                </a:tc>
              </a:tr>
            </a:tbl>
          </a:graphicData>
        </a:graphic>
      </p:graphicFrame>
    </p:spTree>
    <p:extLst>
      <p:ext uri="{BB962C8B-B14F-4D97-AF65-F5344CB8AC3E}">
        <p14:creationId xmlns:p14="http://schemas.microsoft.com/office/powerpoint/2010/main" val="3941859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Interiér rekreačního objektu Chrást (1)">
  <a:themeElements>
    <a:clrScheme name="Složený">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Složený">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stor">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Interiér rekreačního objektu Chrást (1)</Template>
  <TotalTime>2080</TotalTime>
  <Words>1657</Words>
  <Application>Microsoft Office PowerPoint</Application>
  <PresentationFormat>A4 (210 x 297 mm)</PresentationFormat>
  <Paragraphs>497</Paragraphs>
  <Slides>33</Slides>
  <Notes>33</Notes>
  <HiddenSlides>0</HiddenSlides>
  <MMClips>0</MMClips>
  <ScaleCrop>false</ScaleCrop>
  <HeadingPairs>
    <vt:vector size="4" baseType="variant">
      <vt:variant>
        <vt:lpstr>Motiv</vt:lpstr>
      </vt:variant>
      <vt:variant>
        <vt:i4>1</vt:i4>
      </vt:variant>
      <vt:variant>
        <vt:lpstr>Nadpisy snímků</vt:lpstr>
      </vt:variant>
      <vt:variant>
        <vt:i4>33</vt:i4>
      </vt:variant>
    </vt:vector>
  </HeadingPairs>
  <TitlesOfParts>
    <vt:vector size="34" baseType="lpstr">
      <vt:lpstr>Interiér rekreačního objektu Chrást (1)</vt:lpstr>
      <vt:lpstr>                                   Návrh interiéru rekreační chaty                                                         Chrást nad Sázavou </vt:lpstr>
      <vt:lpstr>Prezentace aplikace PowerPoint</vt:lpstr>
      <vt:lpstr>Prezentace aplikace PowerPoint</vt:lpstr>
      <vt:lpstr>Prezentace aplikace PowerPoint</vt:lpstr>
      <vt:lpstr>Prezentace aplikace PowerPoint</vt:lpstr>
      <vt:lpstr>Prezentace aplikace PowerPoint</vt:lpstr>
      <vt:lpstr>Legenda  1. vstup 2. koupelna + WC 3. ložnice + obývací pokoj 4. ložnice 5. spací patro I. 6. spací patro II. </vt:lpstr>
      <vt:lpstr>Legenda  1. vstup 2. koupelna + WC 3. ložnice + obývací pokoj 4. ložnice 5. spací patro I. 6. spací patro II.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III. Termín zhotovení díla   Smluvní strany se dohodly, že Dílo bude Zhotovitelem provedeno v termínu nejpozději do 4. kalendářních týdnů od přijaté zálohy.  Objednatel předal při podpisu smlouvy následující věci určené k provedení díla: ………………………………………….  Objednatel předal zhotoviteli následující podklady (specifikace/technickou dokumentaci, popřípadě určité věci) …………………………………………..   IV. Předání a převzetí Díla   K předání a převzetí Díla dojde do dvou dnů od jeho zhotovení, nejpozději však bude dílo zhotoveno i předáno v termínu uvedeným v čl. III této smlouvy.  O předání a převzetí Díla bude Smluvními stranami vyhotoven předávací protokol.  Smluvní strany se pro případ prodlení objednatele se zaplacením ceny Díla dohodly na smluvní pokutě ve výši 1 promile  za každý den prodlení.  Pro případ prodlení se zhotovením Díla na straně zhotovitele má objednatel právo namísto smluvní pokuty na slevu z ceny Díla ve výši 5%  za každých započatých 7 dní prodlení.   V. Odpovědnost za vady   Zhotovitel poskytne na Dílo záruku po dobu ……. od předání Díla objednateli. Záruka se nevztahuje na vady díla, které budou způsobeny vadami materiálu, který předal zhotoviteli podle čl. III této Smlouvy objednatel.  Zhotovitel se zavazuje předat Dílo bez vad a nedodělků.  Smluvní strany se dále dohodly, že budou-li v  době předání na Díle viditelné vady či nedodělky, k předání a převzetí Díla dojde až po jejich odstranění. O této skutečnosti bude Smluvními stranami sepsán záznam. Náklady na odstranění vad nese Zhotovitel.     ................................................                              ...............................................                                          Objednatel                                                             Zhotovitel        2.</vt:lpstr>
      <vt:lpstr>Prezentace aplikace PowerPoint</vt:lpstr>
    </vt:vector>
  </TitlesOfParts>
  <Company>Schenker spol s r.o.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Rekonstrukce ložnice, manželé Rovenští, Ostrava - Hrabůvka</dc:title>
  <dc:creator>Režná Miriam</dc:creator>
  <cp:lastModifiedBy>instalace</cp:lastModifiedBy>
  <cp:revision>126</cp:revision>
  <dcterms:created xsi:type="dcterms:W3CDTF">2016-04-19T10:01:10Z</dcterms:created>
  <dcterms:modified xsi:type="dcterms:W3CDTF">2016-05-13T08:25:39Z</dcterms:modified>
</cp:coreProperties>
</file>