
<file path=[Content_Types].xml><?xml version="1.0" encoding="utf-8"?>
<Types xmlns="http://schemas.openxmlformats.org/package/2006/content-types">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96" r:id="rId1"/>
  </p:sldMasterIdLst>
  <p:notesMasterIdLst>
    <p:notesMasterId r:id="rId37"/>
  </p:notesMasterIdLst>
  <p:sldIdLst>
    <p:sldId id="291" r:id="rId2"/>
    <p:sldId id="317" r:id="rId3"/>
    <p:sldId id="287" r:id="rId4"/>
    <p:sldId id="259" r:id="rId5"/>
    <p:sldId id="274" r:id="rId6"/>
    <p:sldId id="275" r:id="rId7"/>
    <p:sldId id="265" r:id="rId8"/>
    <p:sldId id="270" r:id="rId9"/>
    <p:sldId id="257" r:id="rId10"/>
    <p:sldId id="258" r:id="rId11"/>
    <p:sldId id="315" r:id="rId12"/>
    <p:sldId id="307" r:id="rId13"/>
    <p:sldId id="294" r:id="rId14"/>
    <p:sldId id="312" r:id="rId15"/>
    <p:sldId id="308" r:id="rId16"/>
    <p:sldId id="313" r:id="rId17"/>
    <p:sldId id="295" r:id="rId18"/>
    <p:sldId id="306" r:id="rId19"/>
    <p:sldId id="297" r:id="rId20"/>
    <p:sldId id="296" r:id="rId21"/>
    <p:sldId id="298" r:id="rId22"/>
    <p:sldId id="299" r:id="rId23"/>
    <p:sldId id="302" r:id="rId24"/>
    <p:sldId id="293" r:id="rId25"/>
    <p:sldId id="314" r:id="rId26"/>
    <p:sldId id="301" r:id="rId27"/>
    <p:sldId id="304" r:id="rId28"/>
    <p:sldId id="305" r:id="rId29"/>
    <p:sldId id="309" r:id="rId30"/>
    <p:sldId id="310" r:id="rId31"/>
    <p:sldId id="311" r:id="rId32"/>
    <p:sldId id="316" r:id="rId33"/>
    <p:sldId id="273" r:id="rId34"/>
    <p:sldId id="271" r:id="rId35"/>
    <p:sldId id="278" r:id="rId36"/>
  </p:sldIdLst>
  <p:sldSz cx="9144000" cy="6858000" type="screen4x3"/>
  <p:notesSz cx="6858000" cy="9144000"/>
  <p:defaultText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D7BC99"/>
    <a:srgbClr val="663300"/>
    <a:srgbClr val="3F2A15"/>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Střední styl 2 – zvýraznění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00A15C55-8517-42AA-B614-E9B94910E393}" styleName="Střední styl 2 – zvýraznění 4">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4">
              <a:tint val="20000"/>
            </a:schemeClr>
          </a:solidFill>
        </a:fill>
      </a:tcStyle>
    </a:wholeTbl>
    <a:band1H>
      <a:tcStyle>
        <a:tcBdr/>
        <a:fill>
          <a:solidFill>
            <a:schemeClr val="accent4">
              <a:tint val="40000"/>
            </a:schemeClr>
          </a:solidFill>
        </a:fill>
      </a:tcStyle>
    </a:band1H>
    <a:band2H>
      <a:tcStyle>
        <a:tcBdr/>
      </a:tcStyle>
    </a:band2H>
    <a:band1V>
      <a:tcStyle>
        <a:tcBdr/>
        <a:fill>
          <a:solidFill>
            <a:schemeClr val="accent4">
              <a:tint val="40000"/>
            </a:schemeClr>
          </a:solidFill>
        </a:fill>
      </a:tcStyle>
    </a:band1V>
    <a:band2V>
      <a:tcStyle>
        <a:tcBdr/>
      </a:tcStyle>
    </a:band2V>
    <a:lastCol>
      <a:tcTxStyle b="on">
        <a:fontRef idx="minor">
          <a:prstClr val="black"/>
        </a:fontRef>
        <a:schemeClr val="lt1"/>
      </a:tcTxStyle>
      <a:tcStyle>
        <a:tcBdr/>
        <a:fill>
          <a:solidFill>
            <a:schemeClr val="accent4"/>
          </a:solidFill>
        </a:fill>
      </a:tcStyle>
    </a:lastCol>
    <a:firstCol>
      <a:tcTxStyle b="on">
        <a:fontRef idx="minor">
          <a:prstClr val="black"/>
        </a:fontRef>
        <a:schemeClr val="lt1"/>
      </a:tcTxStyle>
      <a:tcStyle>
        <a:tcBdr/>
        <a:fill>
          <a:solidFill>
            <a:schemeClr val="accent4"/>
          </a:solidFill>
        </a:fill>
      </a:tcStyle>
    </a:firstCol>
    <a:lastRow>
      <a:tcTxStyle b="on">
        <a:fontRef idx="minor">
          <a:prstClr val="black"/>
        </a:fontRef>
        <a:schemeClr val="lt1"/>
      </a:tcTxStyle>
      <a:tcStyle>
        <a:tcBdr>
          <a:top>
            <a:ln w="38100" cmpd="sng">
              <a:solidFill>
                <a:schemeClr val="lt1"/>
              </a:solidFill>
            </a:ln>
          </a:top>
        </a:tcBdr>
        <a:fill>
          <a:solidFill>
            <a:schemeClr val="accent4"/>
          </a:solidFill>
        </a:fill>
      </a:tcStyle>
    </a:lastRow>
    <a:firstRow>
      <a:tcTxStyle b="on">
        <a:fontRef idx="minor">
          <a:prstClr val="black"/>
        </a:fontRef>
        <a:schemeClr val="lt1"/>
      </a:tcTxStyle>
      <a:tcStyle>
        <a:tcBdr>
          <a:bottom>
            <a:ln w="38100" cmpd="sng">
              <a:solidFill>
                <a:schemeClr val="lt1"/>
              </a:solidFill>
            </a:ln>
          </a:bottom>
        </a:tcBdr>
        <a:fill>
          <a:solidFill>
            <a:schemeClr val="accent4"/>
          </a:solidFill>
        </a:fill>
      </a:tcStyle>
    </a:firstRow>
  </a:tblStyle>
  <a:tblStyle styleId="{5940675A-B579-460E-94D1-54222C63F5DA}" styleName="Bez stylu, mřížka tabulky">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18" autoAdjust="0"/>
    <p:restoredTop sz="99395" autoAdjust="0"/>
  </p:normalViewPr>
  <p:slideViewPr>
    <p:cSldViewPr>
      <p:cViewPr>
        <p:scale>
          <a:sx n="124" d="100"/>
          <a:sy n="124" d="100"/>
        </p:scale>
        <p:origin x="-1242" y="-30"/>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notesViewPr>
    <p:cSldViewPr>
      <p:cViewPr varScale="1">
        <p:scale>
          <a:sx n="67" d="100"/>
          <a:sy n="67" d="100"/>
        </p:scale>
        <p:origin x="-3154" y="-77"/>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slide" Target="slides/slide33.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presProps" Target="presProps.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notesMaster" Target="notesMasters/notesMaster1.xml"/><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záhlaví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cs-CZ"/>
          </a:p>
        </p:txBody>
      </p:sp>
      <p:sp>
        <p:nvSpPr>
          <p:cNvPr id="3" name="Zástupný symbol pro datum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E6A9C110-D598-4C16-A362-22F8E8DB6761}" type="datetimeFigureOut">
              <a:rPr lang="cs-CZ" smtClean="0"/>
              <a:pPr/>
              <a:t>13. 5. 2016</a:t>
            </a:fld>
            <a:endParaRPr lang="cs-CZ"/>
          </a:p>
        </p:txBody>
      </p:sp>
      <p:sp>
        <p:nvSpPr>
          <p:cNvPr id="4" name="Zástupný symbol pro obrázek snímku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cs-CZ"/>
          </a:p>
        </p:txBody>
      </p:sp>
      <p:sp>
        <p:nvSpPr>
          <p:cNvPr id="5" name="Zástupný symbol pro poznámky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6" name="Zástupný symbol pro zápatí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cs-CZ"/>
          </a:p>
        </p:txBody>
      </p:sp>
      <p:sp>
        <p:nvSpPr>
          <p:cNvPr id="7" name="Zástupný symbol pro číslo snímku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90DCC7C-1FB1-4D62-8A22-23672C68B6DC}" type="slidenum">
              <a:rPr lang="cs-CZ" smtClean="0"/>
              <a:pPr/>
              <a:t>‹#›</a:t>
            </a:fld>
            <a:endParaRPr lang="cs-CZ"/>
          </a:p>
        </p:txBody>
      </p:sp>
    </p:spTree>
    <p:extLst>
      <p:ext uri="{BB962C8B-B14F-4D97-AF65-F5344CB8AC3E}">
        <p14:creationId xmlns:p14="http://schemas.microsoft.com/office/powerpoint/2010/main" val="2181339125"/>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Zástupný symbol pro obrázek snímku 1"/>
          <p:cNvSpPr>
            <a:spLocks noGrp="1" noRot="1" noChangeAspect="1"/>
          </p:cNvSpPr>
          <p:nvPr>
            <p:ph type="sldImg"/>
          </p:nvPr>
        </p:nvSpPr>
        <p:spPr/>
      </p:sp>
      <p:sp>
        <p:nvSpPr>
          <p:cNvPr id="3" name="Zástupný symbol pro poznámky 2"/>
          <p:cNvSpPr>
            <a:spLocks noGrp="1"/>
          </p:cNvSpPr>
          <p:nvPr>
            <p:ph type="body" idx="1"/>
          </p:nvPr>
        </p:nvSpPr>
        <p:spPr/>
        <p:txBody>
          <a:bodyPr>
            <a:normAutofit/>
          </a:bodyPr>
          <a:lstStyle/>
          <a:p>
            <a:endParaRPr lang="cs-CZ"/>
          </a:p>
        </p:txBody>
      </p:sp>
      <p:sp>
        <p:nvSpPr>
          <p:cNvPr id="4" name="Zástupný symbol pro číslo snímku 3"/>
          <p:cNvSpPr>
            <a:spLocks noGrp="1"/>
          </p:cNvSpPr>
          <p:nvPr>
            <p:ph type="sldNum" sz="quarter" idx="10"/>
          </p:nvPr>
        </p:nvSpPr>
        <p:spPr/>
        <p:txBody>
          <a:bodyPr/>
          <a:lstStyle/>
          <a:p>
            <a:fld id="{590DCC7C-1FB1-4D62-8A22-23672C68B6DC}" type="slidenum">
              <a:rPr lang="cs-CZ" smtClean="0"/>
              <a:pPr/>
              <a:t>7</a:t>
            </a:fld>
            <a:endParaRPr lang="cs-CZ"/>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Úvodní snímek">
    <p:spTree>
      <p:nvGrpSpPr>
        <p:cNvPr id="1" name=""/>
        <p:cNvGrpSpPr/>
        <p:nvPr/>
      </p:nvGrpSpPr>
      <p:grpSpPr>
        <a:xfrm>
          <a:off x="0" y="0"/>
          <a:ext cx="0" cy="0"/>
          <a:chOff x="0" y="0"/>
          <a:chExt cx="0" cy="0"/>
        </a:xfrm>
      </p:grpSpPr>
      <p:sp>
        <p:nvSpPr>
          <p:cNvPr id="2" name="Nadpis 1"/>
          <p:cNvSpPr>
            <a:spLocks noGrp="1"/>
          </p:cNvSpPr>
          <p:nvPr>
            <p:ph type="ctrTitle"/>
          </p:nvPr>
        </p:nvSpPr>
        <p:spPr>
          <a:xfrm>
            <a:off x="685800" y="2130425"/>
            <a:ext cx="7772400" cy="1470025"/>
          </a:xfrm>
        </p:spPr>
        <p:txBody>
          <a:bodyPr/>
          <a:lstStyle/>
          <a:p>
            <a:r>
              <a:rPr lang="cs-CZ" smtClean="0"/>
              <a:t>Klepnutím lze upravit styl předlohy nadpisů.</a:t>
            </a:r>
            <a:endParaRPr lang="cs-CZ"/>
          </a:p>
        </p:txBody>
      </p:sp>
      <p:sp>
        <p:nvSpPr>
          <p:cNvPr id="3" name="Podnadpis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cs-CZ" smtClean="0"/>
              <a:t>Klepnutím lze upravit styl předlohy podnadpisů.</a:t>
            </a:r>
            <a:endParaRPr lang="cs-CZ"/>
          </a:p>
        </p:txBody>
      </p:sp>
      <p:sp>
        <p:nvSpPr>
          <p:cNvPr id="4" name="Zástupný symbol pro datum 3"/>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Nadpis a svislý text">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Svislý nadpis a text">
    <p:spTree>
      <p:nvGrpSpPr>
        <p:cNvPr id="1" name=""/>
        <p:cNvGrpSpPr/>
        <p:nvPr/>
      </p:nvGrpSpPr>
      <p:grpSpPr>
        <a:xfrm>
          <a:off x="0" y="0"/>
          <a:ext cx="0" cy="0"/>
          <a:chOff x="0" y="0"/>
          <a:chExt cx="0" cy="0"/>
        </a:xfrm>
      </p:grpSpPr>
      <p:sp>
        <p:nvSpPr>
          <p:cNvPr id="2" name="Svislý nadpis 1"/>
          <p:cNvSpPr>
            <a:spLocks noGrp="1"/>
          </p:cNvSpPr>
          <p:nvPr>
            <p:ph type="title" orient="vert"/>
          </p:nvPr>
        </p:nvSpPr>
        <p:spPr>
          <a:xfrm>
            <a:off x="6629400" y="274638"/>
            <a:ext cx="2057400" cy="5851525"/>
          </a:xfrm>
        </p:spPr>
        <p:txBody>
          <a:bodyPr vert="eaVert"/>
          <a:lstStyle/>
          <a:p>
            <a:r>
              <a:rPr lang="cs-CZ" smtClean="0"/>
              <a:t>Klepnutím lze upravit styl předlohy nadpisů.</a:t>
            </a:r>
            <a:endParaRPr lang="cs-CZ"/>
          </a:p>
        </p:txBody>
      </p:sp>
      <p:sp>
        <p:nvSpPr>
          <p:cNvPr id="3" name="Zástupný symbol pro svislý text 2"/>
          <p:cNvSpPr>
            <a:spLocks noGrp="1"/>
          </p:cNvSpPr>
          <p:nvPr>
            <p:ph type="body" orient="vert" idx="1"/>
          </p:nvPr>
        </p:nvSpPr>
        <p:spPr>
          <a:xfrm>
            <a:off x="457200" y="274638"/>
            <a:ext cx="6019800" cy="5851525"/>
          </a:xfrm>
        </p:spPr>
        <p:txBody>
          <a:bodyPr vert="eaVert"/>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Nadpis a obsah">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idx="1"/>
          </p:nvPr>
        </p:nvSpPr>
        <p:spPr/>
        <p:txBody>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Záhlaví části">
    <p:spTree>
      <p:nvGrpSpPr>
        <p:cNvPr id="1" name=""/>
        <p:cNvGrpSpPr/>
        <p:nvPr/>
      </p:nvGrpSpPr>
      <p:grpSpPr>
        <a:xfrm>
          <a:off x="0" y="0"/>
          <a:ext cx="0" cy="0"/>
          <a:chOff x="0" y="0"/>
          <a:chExt cx="0" cy="0"/>
        </a:xfrm>
      </p:grpSpPr>
      <p:sp>
        <p:nvSpPr>
          <p:cNvPr id="2" name="Nadpis 1"/>
          <p:cNvSpPr>
            <a:spLocks noGrp="1"/>
          </p:cNvSpPr>
          <p:nvPr>
            <p:ph type="title"/>
          </p:nvPr>
        </p:nvSpPr>
        <p:spPr>
          <a:xfrm>
            <a:off x="722313" y="4406900"/>
            <a:ext cx="7772400" cy="1362075"/>
          </a:xfrm>
        </p:spPr>
        <p:txBody>
          <a:bodyPr anchor="t"/>
          <a:lstStyle>
            <a:lvl1pPr algn="l">
              <a:defRPr sz="4000" b="1" cap="all"/>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cs-CZ" smtClean="0"/>
              <a:t>Klepnutím lze upravit styly předlohy textu.</a:t>
            </a:r>
          </a:p>
        </p:txBody>
      </p:sp>
      <p:sp>
        <p:nvSpPr>
          <p:cNvPr id="4" name="Zástupný symbol pro datum 3"/>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5" name="Zástupný symbol pro zápatí 4"/>
          <p:cNvSpPr>
            <a:spLocks noGrp="1"/>
          </p:cNvSpPr>
          <p:nvPr>
            <p:ph type="ftr" sz="quarter" idx="11"/>
          </p:nvPr>
        </p:nvSpPr>
        <p:spPr/>
        <p:txBody>
          <a:bodyPr/>
          <a:lstStyle/>
          <a:p>
            <a:endParaRPr lang="cs-CZ"/>
          </a:p>
        </p:txBody>
      </p:sp>
      <p:sp>
        <p:nvSpPr>
          <p:cNvPr id="6" name="Zástupný symbol pro číslo snímku 5"/>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va obsahy">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obsah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obsah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datum 4"/>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Porovnání">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lvl1pPr>
              <a:defRPr/>
            </a:lvl1p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4" name="Zástupný symbol pro obsah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5" name="Zástupný symbol pro text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cs-CZ" smtClean="0"/>
              <a:t>Klepnutím lze upravit styly předlohy textu.</a:t>
            </a:r>
          </a:p>
        </p:txBody>
      </p:sp>
      <p:sp>
        <p:nvSpPr>
          <p:cNvPr id="6" name="Zástupný symbol pro obsah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7" name="Zástupný symbol pro datum 6"/>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8" name="Zástupný symbol pro zápatí 7"/>
          <p:cNvSpPr>
            <a:spLocks noGrp="1"/>
          </p:cNvSpPr>
          <p:nvPr>
            <p:ph type="ftr" sz="quarter" idx="11"/>
          </p:nvPr>
        </p:nvSpPr>
        <p:spPr/>
        <p:txBody>
          <a:bodyPr/>
          <a:lstStyle/>
          <a:p>
            <a:endParaRPr lang="cs-CZ"/>
          </a:p>
        </p:txBody>
      </p:sp>
      <p:sp>
        <p:nvSpPr>
          <p:cNvPr id="9" name="Zástupný symbol pro číslo snímku 8"/>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Pouze nadpis">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r>
              <a:rPr lang="cs-CZ" smtClean="0"/>
              <a:t>Klepnutím lze upravit styl předlohy nadpisů.</a:t>
            </a:r>
            <a:endParaRPr lang="cs-CZ"/>
          </a:p>
        </p:txBody>
      </p:sp>
      <p:sp>
        <p:nvSpPr>
          <p:cNvPr id="3" name="Zástupný symbol pro datum 2"/>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4" name="Zástupný symbol pro zápatí 3"/>
          <p:cNvSpPr>
            <a:spLocks noGrp="1"/>
          </p:cNvSpPr>
          <p:nvPr>
            <p:ph type="ftr" sz="quarter" idx="11"/>
          </p:nvPr>
        </p:nvSpPr>
        <p:spPr/>
        <p:txBody>
          <a:bodyPr/>
          <a:lstStyle/>
          <a:p>
            <a:endParaRPr lang="cs-CZ"/>
          </a:p>
        </p:txBody>
      </p:sp>
      <p:sp>
        <p:nvSpPr>
          <p:cNvPr id="5" name="Zástupný symbol pro číslo snímku 4"/>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Prázdný">
    <p:spTree>
      <p:nvGrpSpPr>
        <p:cNvPr id="1" name=""/>
        <p:cNvGrpSpPr/>
        <p:nvPr/>
      </p:nvGrpSpPr>
      <p:grpSpPr>
        <a:xfrm>
          <a:off x="0" y="0"/>
          <a:ext cx="0" cy="0"/>
          <a:chOff x="0" y="0"/>
          <a:chExt cx="0" cy="0"/>
        </a:xfrm>
      </p:grpSpPr>
      <p:sp>
        <p:nvSpPr>
          <p:cNvPr id="2" name="Zástupný symbol pro datum 1"/>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3" name="Zástupný symbol pro zápatí 2"/>
          <p:cNvSpPr>
            <a:spLocks noGrp="1"/>
          </p:cNvSpPr>
          <p:nvPr>
            <p:ph type="ftr" sz="quarter" idx="11"/>
          </p:nvPr>
        </p:nvSpPr>
        <p:spPr/>
        <p:txBody>
          <a:bodyPr/>
          <a:lstStyle/>
          <a:p>
            <a:endParaRPr lang="cs-CZ"/>
          </a:p>
        </p:txBody>
      </p:sp>
      <p:sp>
        <p:nvSpPr>
          <p:cNvPr id="4" name="Zástupný symbol pro číslo snímku 3"/>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Obsah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457200" y="273050"/>
            <a:ext cx="3008313" cy="1162050"/>
          </a:xfrm>
        </p:spPr>
        <p:txBody>
          <a:bodyPr anchor="b"/>
          <a:lstStyle>
            <a:lvl1pPr algn="l">
              <a:defRPr sz="2000" b="1"/>
            </a:lvl1pPr>
          </a:lstStyle>
          <a:p>
            <a:r>
              <a:rPr lang="cs-CZ" smtClean="0"/>
              <a:t>Klepnutím lze upravit styl předlohy nadpisů.</a:t>
            </a:r>
            <a:endParaRPr lang="cs-CZ"/>
          </a:p>
        </p:txBody>
      </p:sp>
      <p:sp>
        <p:nvSpPr>
          <p:cNvPr id="3" name="Zástupný symbol pro obsah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text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Obrázek s titulkem">
    <p:spTree>
      <p:nvGrpSpPr>
        <p:cNvPr id="1" name=""/>
        <p:cNvGrpSpPr/>
        <p:nvPr/>
      </p:nvGrpSpPr>
      <p:grpSpPr>
        <a:xfrm>
          <a:off x="0" y="0"/>
          <a:ext cx="0" cy="0"/>
          <a:chOff x="0" y="0"/>
          <a:chExt cx="0" cy="0"/>
        </a:xfrm>
      </p:grpSpPr>
      <p:sp>
        <p:nvSpPr>
          <p:cNvPr id="2" name="Nadpis 1"/>
          <p:cNvSpPr>
            <a:spLocks noGrp="1"/>
          </p:cNvSpPr>
          <p:nvPr>
            <p:ph type="title"/>
          </p:nvPr>
        </p:nvSpPr>
        <p:spPr>
          <a:xfrm>
            <a:off x="1792288" y="4800600"/>
            <a:ext cx="5486400" cy="566738"/>
          </a:xfrm>
        </p:spPr>
        <p:txBody>
          <a:bodyPr anchor="b"/>
          <a:lstStyle>
            <a:lvl1pPr algn="l">
              <a:defRPr sz="2000" b="1"/>
            </a:lvl1pPr>
          </a:lstStyle>
          <a:p>
            <a:r>
              <a:rPr lang="cs-CZ" smtClean="0"/>
              <a:t>Klepnutím lze upravit styl předlohy nadpisů.</a:t>
            </a:r>
            <a:endParaRPr lang="cs-CZ"/>
          </a:p>
        </p:txBody>
      </p:sp>
      <p:sp>
        <p:nvSpPr>
          <p:cNvPr id="3" name="Zástupný symbol pro obrázek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cs-CZ"/>
          </a:p>
        </p:txBody>
      </p:sp>
      <p:sp>
        <p:nvSpPr>
          <p:cNvPr id="4" name="Zástupný symbol pro text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cs-CZ" smtClean="0"/>
              <a:t>Klepnutím lze upravit styly předlohy textu.</a:t>
            </a:r>
          </a:p>
        </p:txBody>
      </p:sp>
      <p:sp>
        <p:nvSpPr>
          <p:cNvPr id="5" name="Zástupný symbol pro datum 4"/>
          <p:cNvSpPr>
            <a:spLocks noGrp="1"/>
          </p:cNvSpPr>
          <p:nvPr>
            <p:ph type="dt" sz="half" idx="10"/>
          </p:nvPr>
        </p:nvSpPr>
        <p:spPr/>
        <p:txBody>
          <a:bodyPr/>
          <a:lstStyle/>
          <a:p>
            <a:fld id="{FBB88DBD-C97C-43CB-BB7C-35C2FBD21B0C}" type="datetimeFigureOut">
              <a:rPr lang="cs-CZ" smtClean="0"/>
              <a:pPr/>
              <a:t>13. 5. 2016</a:t>
            </a:fld>
            <a:endParaRPr lang="cs-CZ"/>
          </a:p>
        </p:txBody>
      </p:sp>
      <p:sp>
        <p:nvSpPr>
          <p:cNvPr id="6" name="Zástupný symbol pro zápatí 5"/>
          <p:cNvSpPr>
            <a:spLocks noGrp="1"/>
          </p:cNvSpPr>
          <p:nvPr>
            <p:ph type="ftr" sz="quarter" idx="11"/>
          </p:nvPr>
        </p:nvSpPr>
        <p:spPr/>
        <p:txBody>
          <a:bodyPr/>
          <a:lstStyle/>
          <a:p>
            <a:endParaRPr lang="cs-CZ"/>
          </a:p>
        </p:txBody>
      </p:sp>
      <p:sp>
        <p:nvSpPr>
          <p:cNvPr id="7" name="Zástupný symbol pro číslo snímku 6"/>
          <p:cNvSpPr>
            <a:spLocks noGrp="1"/>
          </p:cNvSpPr>
          <p:nvPr>
            <p:ph type="sldNum" sz="quarter" idx="12"/>
          </p:nvPr>
        </p:nvSpPr>
        <p:spPr/>
        <p:txBody>
          <a:bodyPr/>
          <a:lstStyle/>
          <a:p>
            <a:fld id="{9F88AC71-BB1E-45E4-A53B-630D518B6900}" type="slidenum">
              <a:rPr lang="cs-CZ" smtClean="0"/>
              <a:pPr/>
              <a:t>‹#›</a:t>
            </a:fld>
            <a:endParaRPr lang="cs-CZ"/>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Zástupný symbol pro nadpis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cs-CZ" smtClean="0"/>
              <a:t>Klepnutím lze upravit styl předlohy nadpisů.</a:t>
            </a:r>
            <a:endParaRPr lang="cs-CZ"/>
          </a:p>
        </p:txBody>
      </p:sp>
      <p:sp>
        <p:nvSpPr>
          <p:cNvPr id="3" name="Zástupný symbol pro text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cs-CZ" smtClean="0"/>
              <a:t>Klepnutím lze upravit styly předlohy textu.</a:t>
            </a:r>
          </a:p>
          <a:p>
            <a:pPr lvl="1"/>
            <a:r>
              <a:rPr lang="cs-CZ" smtClean="0"/>
              <a:t>Druhá úroveň</a:t>
            </a:r>
          </a:p>
          <a:p>
            <a:pPr lvl="2"/>
            <a:r>
              <a:rPr lang="cs-CZ" smtClean="0"/>
              <a:t>Třetí úroveň</a:t>
            </a:r>
          </a:p>
          <a:p>
            <a:pPr lvl="3"/>
            <a:r>
              <a:rPr lang="cs-CZ" smtClean="0"/>
              <a:t>Čtvrtá úroveň</a:t>
            </a:r>
          </a:p>
          <a:p>
            <a:pPr lvl="4"/>
            <a:r>
              <a:rPr lang="cs-CZ" smtClean="0"/>
              <a:t>Pátá úroveň</a:t>
            </a:r>
            <a:endParaRPr lang="cs-CZ"/>
          </a:p>
        </p:txBody>
      </p:sp>
      <p:sp>
        <p:nvSpPr>
          <p:cNvPr id="4" name="Zástupný symbol pro datum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FBB88DBD-C97C-43CB-BB7C-35C2FBD21B0C}" type="datetimeFigureOut">
              <a:rPr lang="cs-CZ" smtClean="0"/>
              <a:pPr/>
              <a:t>13. 5. 2016</a:t>
            </a:fld>
            <a:endParaRPr lang="cs-CZ"/>
          </a:p>
        </p:txBody>
      </p:sp>
      <p:sp>
        <p:nvSpPr>
          <p:cNvPr id="5" name="Zástupný symbol pro zápatí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cs-CZ"/>
          </a:p>
        </p:txBody>
      </p:sp>
      <p:sp>
        <p:nvSpPr>
          <p:cNvPr id="6" name="Zástupný symbol pro číslo snímku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9F88AC71-BB1E-45E4-A53B-630D518B6900}" type="slidenum">
              <a:rPr lang="cs-CZ" smtClean="0"/>
              <a:pPr/>
              <a:t>‹#›</a:t>
            </a:fld>
            <a:endParaRPr lang="cs-CZ"/>
          </a:p>
        </p:txBody>
      </p:sp>
    </p:spTree>
  </p:cSld>
  <p:clrMap bg1="lt1" tx1="dk1" bg2="lt2" tx2="dk2" accent1="accent1" accent2="accent2" accent3="accent3" accent4="accent4" accent5="accent5" accent6="accent6" hlink="hlink" folHlink="folHlink"/>
  <p:sldLayoutIdLst>
    <p:sldLayoutId id="2147483697" r:id="rId1"/>
    <p:sldLayoutId id="2147483698" r:id="rId2"/>
    <p:sldLayoutId id="2147483699" r:id="rId3"/>
    <p:sldLayoutId id="2147483700" r:id="rId4"/>
    <p:sldLayoutId id="2147483701" r:id="rId5"/>
    <p:sldLayoutId id="2147483702" r:id="rId6"/>
    <p:sldLayoutId id="2147483703" r:id="rId7"/>
    <p:sldLayoutId id="2147483704" r:id="rId8"/>
    <p:sldLayoutId id="2147483705" r:id="rId9"/>
    <p:sldLayoutId id="2147483706" r:id="rId10"/>
    <p:sldLayoutId id="2147483707"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cs-CZ"/>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7.jpeg"/><Relationship Id="rId3" Type="http://schemas.openxmlformats.org/officeDocument/2006/relationships/image" Target="../media/image2.jpeg"/><Relationship Id="rId7" Type="http://schemas.openxmlformats.org/officeDocument/2006/relationships/image" Target="../media/image6.jpeg"/><Relationship Id="rId2" Type="http://schemas.openxmlformats.org/officeDocument/2006/relationships/image" Target="../media/image1.jpeg"/><Relationship Id="rId1" Type="http://schemas.openxmlformats.org/officeDocument/2006/relationships/slideLayout" Target="../slideLayouts/slideLayout7.xml"/><Relationship Id="rId6" Type="http://schemas.openxmlformats.org/officeDocument/2006/relationships/image" Target="../media/image5.jpeg"/><Relationship Id="rId5" Type="http://schemas.openxmlformats.org/officeDocument/2006/relationships/image" Target="../media/image4.jpeg"/><Relationship Id="rId4" Type="http://schemas.openxmlformats.org/officeDocument/2006/relationships/image" Target="../media/image3.jpeg"/></Relationships>
</file>

<file path=ppt/slides/_rels/slide10.xml.rels><?xml version="1.0" encoding="UTF-8" standalone="yes"?>
<Relationships xmlns="http://schemas.openxmlformats.org/package/2006/relationships"><Relationship Id="rId8" Type="http://schemas.openxmlformats.org/officeDocument/2006/relationships/image" Target="../media/image34.jpeg"/><Relationship Id="rId13" Type="http://schemas.openxmlformats.org/officeDocument/2006/relationships/image" Target="../media/image37.jpeg"/><Relationship Id="rId18" Type="http://schemas.openxmlformats.org/officeDocument/2006/relationships/image" Target="../media/image42.jpeg"/><Relationship Id="rId3" Type="http://schemas.openxmlformats.org/officeDocument/2006/relationships/image" Target="../media/image29.jpeg"/><Relationship Id="rId7" Type="http://schemas.openxmlformats.org/officeDocument/2006/relationships/image" Target="../media/image33.jpeg"/><Relationship Id="rId12" Type="http://schemas.openxmlformats.org/officeDocument/2006/relationships/image" Target="../media/image36.jpeg"/><Relationship Id="rId17" Type="http://schemas.openxmlformats.org/officeDocument/2006/relationships/image" Target="../media/image41.jpeg"/><Relationship Id="rId2" Type="http://schemas.openxmlformats.org/officeDocument/2006/relationships/image" Target="../media/image28.jpeg"/><Relationship Id="rId16" Type="http://schemas.openxmlformats.org/officeDocument/2006/relationships/image" Target="../media/image40.jpeg"/><Relationship Id="rId1" Type="http://schemas.openxmlformats.org/officeDocument/2006/relationships/slideLayout" Target="../slideLayouts/slideLayout2.xml"/><Relationship Id="rId6" Type="http://schemas.openxmlformats.org/officeDocument/2006/relationships/image" Target="../media/image32.jpeg"/><Relationship Id="rId11" Type="http://schemas.openxmlformats.org/officeDocument/2006/relationships/image" Target="../media/image23.jpeg"/><Relationship Id="rId5" Type="http://schemas.openxmlformats.org/officeDocument/2006/relationships/image" Target="../media/image31.jpeg"/><Relationship Id="rId15" Type="http://schemas.openxmlformats.org/officeDocument/2006/relationships/image" Target="../media/image39.jpeg"/><Relationship Id="rId10" Type="http://schemas.openxmlformats.org/officeDocument/2006/relationships/image" Target="../media/image27.jpeg"/><Relationship Id="rId19" Type="http://schemas.openxmlformats.org/officeDocument/2006/relationships/image" Target="../media/image43.jpeg"/><Relationship Id="rId4" Type="http://schemas.openxmlformats.org/officeDocument/2006/relationships/image" Target="../media/image30.jpeg"/><Relationship Id="rId9" Type="http://schemas.openxmlformats.org/officeDocument/2006/relationships/image" Target="../media/image35.jpeg"/><Relationship Id="rId14" Type="http://schemas.openxmlformats.org/officeDocument/2006/relationships/image" Target="../media/image38.jpeg"/></Relationships>
</file>

<file path=ppt/slides/_rels/slide11.xml.rels><?xml version="1.0" encoding="UTF-8" standalone="yes"?>
<Relationships xmlns="http://schemas.openxmlformats.org/package/2006/relationships"><Relationship Id="rId2" Type="http://schemas.openxmlformats.org/officeDocument/2006/relationships/image" Target="../media/image44.jpe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45.jpe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46.jpe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47.jpe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49.jpe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50.jpe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51.jpe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52.jpe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20.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55.jpe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56.jpe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57.jpe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58.jpe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59.jpeg"/><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image" Target="../media/image60.jpeg"/><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3" Type="http://schemas.openxmlformats.org/officeDocument/2006/relationships/image" Target="../media/image25.jpeg"/><Relationship Id="rId2" Type="http://schemas.openxmlformats.org/officeDocument/2006/relationships/image" Target="../media/image61.jpeg"/><Relationship Id="rId1" Type="http://schemas.openxmlformats.org/officeDocument/2006/relationships/slideLayout" Target="../slideLayouts/slideLayout2.xml"/><Relationship Id="rId5" Type="http://schemas.openxmlformats.org/officeDocument/2006/relationships/image" Target="../media/image63.jpeg"/><Relationship Id="rId4" Type="http://schemas.openxmlformats.org/officeDocument/2006/relationships/image" Target="../media/image62.jpeg"/></Relationships>
</file>

<file path=ppt/slides/_rels/slide29.xml.rels><?xml version="1.0" encoding="UTF-8" standalone="yes"?>
<Relationships xmlns="http://schemas.openxmlformats.org/package/2006/relationships"><Relationship Id="rId8" Type="http://schemas.openxmlformats.org/officeDocument/2006/relationships/image" Target="../media/image69.jpeg"/><Relationship Id="rId3" Type="http://schemas.openxmlformats.org/officeDocument/2006/relationships/image" Target="../media/image64.jpeg"/><Relationship Id="rId7" Type="http://schemas.openxmlformats.org/officeDocument/2006/relationships/image" Target="../media/image68.jpeg"/><Relationship Id="rId2" Type="http://schemas.openxmlformats.org/officeDocument/2006/relationships/image" Target="../media/image42.jpeg"/><Relationship Id="rId1" Type="http://schemas.openxmlformats.org/officeDocument/2006/relationships/slideLayout" Target="../slideLayouts/slideLayout2.xml"/><Relationship Id="rId6" Type="http://schemas.openxmlformats.org/officeDocument/2006/relationships/image" Target="../media/image67.jpeg"/><Relationship Id="rId5" Type="http://schemas.openxmlformats.org/officeDocument/2006/relationships/image" Target="../media/image66.jpeg"/><Relationship Id="rId4" Type="http://schemas.openxmlformats.org/officeDocument/2006/relationships/image" Target="../media/image65.jpeg"/></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3" Type="http://schemas.openxmlformats.org/officeDocument/2006/relationships/image" Target="../media/image70.jpeg"/><Relationship Id="rId7" Type="http://schemas.openxmlformats.org/officeDocument/2006/relationships/image" Target="../media/image74.jpeg"/><Relationship Id="rId2" Type="http://schemas.openxmlformats.org/officeDocument/2006/relationships/image" Target="../media/image69.jpeg"/><Relationship Id="rId1" Type="http://schemas.openxmlformats.org/officeDocument/2006/relationships/slideLayout" Target="../slideLayouts/slideLayout6.xml"/><Relationship Id="rId6" Type="http://schemas.openxmlformats.org/officeDocument/2006/relationships/image" Target="../media/image73.jpeg"/><Relationship Id="rId5" Type="http://schemas.openxmlformats.org/officeDocument/2006/relationships/image" Target="../media/image72.jpeg"/><Relationship Id="rId4" Type="http://schemas.openxmlformats.org/officeDocument/2006/relationships/image" Target="../media/image71.jpeg"/></Relationships>
</file>

<file path=ppt/slides/_rels/slide31.xml.rels><?xml version="1.0" encoding="UTF-8" standalone="yes"?>
<Relationships xmlns="http://schemas.openxmlformats.org/package/2006/relationships"><Relationship Id="rId8" Type="http://schemas.openxmlformats.org/officeDocument/2006/relationships/image" Target="../media/image81.jpeg"/><Relationship Id="rId3" Type="http://schemas.openxmlformats.org/officeDocument/2006/relationships/image" Target="../media/image76.jpeg"/><Relationship Id="rId7" Type="http://schemas.openxmlformats.org/officeDocument/2006/relationships/image" Target="../media/image80.jpeg"/><Relationship Id="rId2" Type="http://schemas.openxmlformats.org/officeDocument/2006/relationships/image" Target="../media/image75.jpeg"/><Relationship Id="rId1" Type="http://schemas.openxmlformats.org/officeDocument/2006/relationships/slideLayout" Target="../slideLayouts/slideLayout6.xml"/><Relationship Id="rId6" Type="http://schemas.openxmlformats.org/officeDocument/2006/relationships/image" Target="../media/image79.jpeg"/><Relationship Id="rId5" Type="http://schemas.openxmlformats.org/officeDocument/2006/relationships/image" Target="../media/image78.jpeg"/><Relationship Id="rId4" Type="http://schemas.openxmlformats.org/officeDocument/2006/relationships/image" Target="../media/image77.jpeg"/></Relationships>
</file>

<file path=ppt/slides/_rels/slide32.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image" Target="../media/image82.jpeg"/><Relationship Id="rId1" Type="http://schemas.openxmlformats.org/officeDocument/2006/relationships/slideLayout" Target="../slideLayouts/slideLayout6.xml"/><Relationship Id="rId4" Type="http://schemas.openxmlformats.org/officeDocument/2006/relationships/image" Target="../media/image84.jpeg"/></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4.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10.jpeg"/><Relationship Id="rId2" Type="http://schemas.openxmlformats.org/officeDocument/2006/relationships/image" Target="../media/image9.jpeg"/><Relationship Id="rId1" Type="http://schemas.openxmlformats.org/officeDocument/2006/relationships/slideLayout" Target="../slideLayouts/slideLayout4.xml"/></Relationships>
</file>

<file path=ppt/slides/_rels/slide6.xml.rels><?xml version="1.0" encoding="UTF-8" standalone="yes"?>
<Relationships xmlns="http://schemas.openxmlformats.org/package/2006/relationships"><Relationship Id="rId3" Type="http://schemas.openxmlformats.org/officeDocument/2006/relationships/image" Target="../media/image12.jpeg"/><Relationship Id="rId2" Type="http://schemas.openxmlformats.org/officeDocument/2006/relationships/image" Target="../media/image11.jpeg"/><Relationship Id="rId1" Type="http://schemas.openxmlformats.org/officeDocument/2006/relationships/slideLayout" Target="../slideLayouts/slideLayout4.xml"/></Relationships>
</file>

<file path=ppt/slides/_rels/slide7.xml.rels><?xml version="1.0" encoding="UTF-8" standalone="yes"?>
<Relationships xmlns="http://schemas.openxmlformats.org/package/2006/relationships"><Relationship Id="rId3" Type="http://schemas.openxmlformats.org/officeDocument/2006/relationships/image" Target="../media/image9.jpeg"/><Relationship Id="rId2" Type="http://schemas.openxmlformats.org/officeDocument/2006/relationships/notesSlide" Target="../notesSlides/notesSlide1.xml"/><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8" Type="http://schemas.openxmlformats.org/officeDocument/2006/relationships/image" Target="../media/image19.jpeg"/><Relationship Id="rId13" Type="http://schemas.openxmlformats.org/officeDocument/2006/relationships/image" Target="../media/image24.jpeg"/><Relationship Id="rId3" Type="http://schemas.openxmlformats.org/officeDocument/2006/relationships/image" Target="../media/image14.jpeg"/><Relationship Id="rId7" Type="http://schemas.openxmlformats.org/officeDocument/2006/relationships/image" Target="../media/image18.jpeg"/><Relationship Id="rId12" Type="http://schemas.openxmlformats.org/officeDocument/2006/relationships/image" Target="../media/image23.jpeg"/><Relationship Id="rId17" Type="http://schemas.openxmlformats.org/officeDocument/2006/relationships/image" Target="../media/image27.jpeg"/><Relationship Id="rId2" Type="http://schemas.openxmlformats.org/officeDocument/2006/relationships/image" Target="../media/image13.jpeg"/><Relationship Id="rId16" Type="http://schemas.openxmlformats.org/officeDocument/2006/relationships/image" Target="../media/image26.jpeg"/><Relationship Id="rId1" Type="http://schemas.openxmlformats.org/officeDocument/2006/relationships/slideLayout" Target="../slideLayouts/slideLayout2.xml"/><Relationship Id="rId6" Type="http://schemas.openxmlformats.org/officeDocument/2006/relationships/image" Target="../media/image17.jpeg"/><Relationship Id="rId11" Type="http://schemas.openxmlformats.org/officeDocument/2006/relationships/image" Target="../media/image22.jpeg"/><Relationship Id="rId5" Type="http://schemas.openxmlformats.org/officeDocument/2006/relationships/image" Target="../media/image16.jpeg"/><Relationship Id="rId15" Type="http://schemas.openxmlformats.org/officeDocument/2006/relationships/image" Target="../media/image1.jpeg"/><Relationship Id="rId10" Type="http://schemas.openxmlformats.org/officeDocument/2006/relationships/image" Target="../media/image21.jpeg"/><Relationship Id="rId4" Type="http://schemas.openxmlformats.org/officeDocument/2006/relationships/image" Target="../media/image15.jpeg"/><Relationship Id="rId9" Type="http://schemas.openxmlformats.org/officeDocument/2006/relationships/image" Target="../media/image20.jpeg"/><Relationship Id="rId14" Type="http://schemas.openxmlformats.org/officeDocument/2006/relationships/image" Target="../media/image25.jpe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Obrázek 1" descr="látka5.jpg"/>
          <p:cNvPicPr>
            <a:picLocks noChangeAspect="1"/>
          </p:cNvPicPr>
          <p:nvPr/>
        </p:nvPicPr>
        <p:blipFill>
          <a:blip r:embed="rId2" cstate="print"/>
          <a:stretch>
            <a:fillRect/>
          </a:stretch>
        </p:blipFill>
        <p:spPr>
          <a:xfrm>
            <a:off x="0" y="0"/>
            <a:ext cx="9144000" cy="6858000"/>
          </a:xfrm>
          <a:prstGeom prst="rect">
            <a:avLst/>
          </a:prstGeom>
          <a:ln>
            <a:solidFill>
              <a:srgbClr val="3F2A15"/>
            </a:solidFill>
          </a:ln>
        </p:spPr>
      </p:pic>
      <p:pic>
        <p:nvPicPr>
          <p:cNvPr id="4" name="Obrázek 3" descr="ko.jpg"/>
          <p:cNvPicPr>
            <a:picLocks noChangeAspect="1"/>
          </p:cNvPicPr>
          <p:nvPr/>
        </p:nvPicPr>
        <p:blipFill>
          <a:blip r:embed="rId3" cstate="print"/>
          <a:stretch>
            <a:fillRect/>
          </a:stretch>
        </p:blipFill>
        <p:spPr>
          <a:xfrm>
            <a:off x="2123728" y="2348880"/>
            <a:ext cx="4824536" cy="2304256"/>
          </a:xfrm>
          <a:prstGeom prst="rect">
            <a:avLst/>
          </a:prstGeom>
        </p:spPr>
      </p:pic>
      <p:sp>
        <p:nvSpPr>
          <p:cNvPr id="5" name="TextovéPole 4"/>
          <p:cNvSpPr txBox="1"/>
          <p:nvPr/>
        </p:nvSpPr>
        <p:spPr>
          <a:xfrm>
            <a:off x="1691680" y="2708920"/>
            <a:ext cx="5400600" cy="523220"/>
          </a:xfrm>
          <a:prstGeom prst="rect">
            <a:avLst/>
          </a:prstGeom>
          <a:noFill/>
        </p:spPr>
        <p:txBody>
          <a:bodyPr wrap="square" rtlCol="0">
            <a:spAutoFit/>
          </a:bodyPr>
          <a:lstStyle/>
          <a:p>
            <a:r>
              <a:rPr lang="cs-CZ" sz="2800" b="1" dirty="0" smtClean="0">
                <a:solidFill>
                  <a:srgbClr val="663300"/>
                </a:solidFill>
                <a:latin typeface="Comic Sans MS" pitchFamily="66" charset="0"/>
              </a:rPr>
              <a:t>      </a:t>
            </a:r>
            <a:endParaRPr lang="cs-CZ" sz="2800" b="1" dirty="0">
              <a:solidFill>
                <a:srgbClr val="663300"/>
              </a:solidFill>
              <a:latin typeface="Comic Sans MS" pitchFamily="66" charset="0"/>
            </a:endParaRPr>
          </a:p>
        </p:txBody>
      </p:sp>
      <p:pic>
        <p:nvPicPr>
          <p:cNvPr id="7" name="Obrázek 6" descr="barva2.jpg"/>
          <p:cNvPicPr>
            <a:picLocks noChangeAspect="1"/>
          </p:cNvPicPr>
          <p:nvPr/>
        </p:nvPicPr>
        <p:blipFill>
          <a:blip r:embed="rId4" cstate="print"/>
          <a:stretch>
            <a:fillRect/>
          </a:stretch>
        </p:blipFill>
        <p:spPr>
          <a:xfrm>
            <a:off x="2195736" y="4005064"/>
            <a:ext cx="1080120" cy="864096"/>
          </a:xfrm>
          <a:prstGeom prst="rect">
            <a:avLst/>
          </a:prstGeom>
        </p:spPr>
      </p:pic>
      <p:pic>
        <p:nvPicPr>
          <p:cNvPr id="8" name="Obrázek 7" descr="barva5.jpg"/>
          <p:cNvPicPr>
            <a:picLocks noChangeAspect="1"/>
          </p:cNvPicPr>
          <p:nvPr/>
        </p:nvPicPr>
        <p:blipFill>
          <a:blip r:embed="rId5" cstate="print"/>
          <a:stretch>
            <a:fillRect/>
          </a:stretch>
        </p:blipFill>
        <p:spPr>
          <a:xfrm>
            <a:off x="3563888" y="4005064"/>
            <a:ext cx="1008112" cy="864096"/>
          </a:xfrm>
          <a:prstGeom prst="rect">
            <a:avLst/>
          </a:prstGeom>
        </p:spPr>
      </p:pic>
      <p:pic>
        <p:nvPicPr>
          <p:cNvPr id="9" name="Obrázek 8" descr="barva19.jpg"/>
          <p:cNvPicPr>
            <a:picLocks noChangeAspect="1"/>
          </p:cNvPicPr>
          <p:nvPr/>
        </p:nvPicPr>
        <p:blipFill>
          <a:blip r:embed="rId6" cstate="print"/>
          <a:stretch>
            <a:fillRect/>
          </a:stretch>
        </p:blipFill>
        <p:spPr>
          <a:xfrm>
            <a:off x="4788024" y="4005064"/>
            <a:ext cx="1080120" cy="864096"/>
          </a:xfrm>
          <a:prstGeom prst="rect">
            <a:avLst/>
          </a:prstGeom>
        </p:spPr>
      </p:pic>
      <p:pic>
        <p:nvPicPr>
          <p:cNvPr id="10" name="Obrázek 9" descr="barva6.jpg"/>
          <p:cNvPicPr>
            <a:picLocks noChangeAspect="1"/>
          </p:cNvPicPr>
          <p:nvPr/>
        </p:nvPicPr>
        <p:blipFill>
          <a:blip r:embed="rId7" cstate="print"/>
          <a:stretch>
            <a:fillRect/>
          </a:stretch>
        </p:blipFill>
        <p:spPr>
          <a:xfrm>
            <a:off x="6084168" y="4005064"/>
            <a:ext cx="1080120" cy="864096"/>
          </a:xfrm>
          <a:prstGeom prst="rect">
            <a:avLst/>
          </a:prstGeom>
        </p:spPr>
      </p:pic>
      <p:pic>
        <p:nvPicPr>
          <p:cNvPr id="13" name="Obrázek 12" descr="ko.jpg"/>
          <p:cNvPicPr>
            <a:picLocks noChangeAspect="1"/>
          </p:cNvPicPr>
          <p:nvPr/>
        </p:nvPicPr>
        <p:blipFill>
          <a:blip r:embed="rId3" cstate="print"/>
          <a:stretch>
            <a:fillRect/>
          </a:stretch>
        </p:blipFill>
        <p:spPr>
          <a:xfrm>
            <a:off x="2123728" y="5157192"/>
            <a:ext cx="4824536" cy="1080120"/>
          </a:xfrm>
          <a:prstGeom prst="rect">
            <a:avLst/>
          </a:prstGeom>
        </p:spPr>
      </p:pic>
      <p:sp>
        <p:nvSpPr>
          <p:cNvPr id="14" name="TextovéPole 13"/>
          <p:cNvSpPr txBox="1"/>
          <p:nvPr/>
        </p:nvSpPr>
        <p:spPr>
          <a:xfrm>
            <a:off x="2195736" y="5157192"/>
            <a:ext cx="4752528" cy="1500411"/>
          </a:xfrm>
          <a:prstGeom prst="rect">
            <a:avLst/>
          </a:prstGeom>
          <a:noFill/>
        </p:spPr>
        <p:txBody>
          <a:bodyPr wrap="square" rtlCol="0">
            <a:spAutoFit/>
          </a:bodyPr>
          <a:lstStyle/>
          <a:p>
            <a:r>
              <a:rPr lang="cs-CZ" sz="2000" b="1" dirty="0" smtClean="0">
                <a:latin typeface="Arial" pitchFamily="34" charset="0"/>
                <a:cs typeface="Arial" pitchFamily="34" charset="0"/>
              </a:rPr>
              <a:t>NÁVRH INTERIÉRU BYTU</a:t>
            </a:r>
          </a:p>
          <a:p>
            <a:r>
              <a:rPr lang="cs-CZ" sz="1050" b="1" dirty="0" smtClean="0">
                <a:latin typeface="Arial" pitchFamily="34" charset="0"/>
                <a:cs typeface="Arial" pitchFamily="34" charset="0"/>
              </a:rPr>
              <a:t>Zadavatel:</a:t>
            </a:r>
            <a:r>
              <a:rPr lang="cs-CZ" sz="1050" dirty="0" smtClean="0">
                <a:latin typeface="Arial" pitchFamily="34" charset="0"/>
                <a:cs typeface="Arial" pitchFamily="34" charset="0"/>
              </a:rPr>
              <a:t> Marcela </a:t>
            </a:r>
            <a:r>
              <a:rPr lang="cs-CZ" sz="1050" dirty="0" err="1" smtClean="0">
                <a:latin typeface="Arial" pitchFamily="34" charset="0"/>
                <a:cs typeface="Arial" pitchFamily="34" charset="0"/>
              </a:rPr>
              <a:t>Koušová</a:t>
            </a:r>
            <a:endParaRPr lang="cs-CZ" sz="1050" dirty="0" smtClean="0">
              <a:latin typeface="Arial" pitchFamily="34" charset="0"/>
              <a:cs typeface="Arial" pitchFamily="34" charset="0"/>
            </a:endParaRPr>
          </a:p>
          <a:p>
            <a:r>
              <a:rPr lang="cs-CZ" sz="1050" b="1" dirty="0" smtClean="0">
                <a:latin typeface="Arial" pitchFamily="34" charset="0"/>
                <a:cs typeface="Arial" pitchFamily="34" charset="0"/>
              </a:rPr>
              <a:t>Zhotovitel:</a:t>
            </a:r>
            <a:r>
              <a:rPr lang="cs-CZ" sz="1050" dirty="0" smtClean="0">
                <a:latin typeface="Arial" pitchFamily="34" charset="0"/>
                <a:cs typeface="Arial" pitchFamily="34" charset="0"/>
              </a:rPr>
              <a:t> Ilona Tichá </a:t>
            </a:r>
            <a:r>
              <a:rPr lang="cs-CZ" sz="1050" dirty="0" err="1" smtClean="0">
                <a:latin typeface="Arial" pitchFamily="34" charset="0"/>
                <a:cs typeface="Arial" pitchFamily="34" charset="0"/>
              </a:rPr>
              <a:t>Klykorková</a:t>
            </a:r>
            <a:endParaRPr lang="cs-CZ" sz="1050" dirty="0" smtClean="0">
              <a:latin typeface="Arial" pitchFamily="34" charset="0"/>
              <a:cs typeface="Arial" pitchFamily="34" charset="0"/>
            </a:endParaRPr>
          </a:p>
          <a:p>
            <a:r>
              <a:rPr lang="cs-CZ" sz="1200" b="1" dirty="0" err="1" smtClean="0">
                <a:solidFill>
                  <a:srgbClr val="663300"/>
                </a:solidFill>
                <a:latin typeface="Segoe Script" pitchFamily="34" charset="0"/>
                <a:ea typeface="MingLiU_HKSCS-ExtB" pitchFamily="18" charset="-120"/>
                <a:cs typeface="Arial" pitchFamily="34" charset="0"/>
              </a:rPr>
              <a:t>ITK.interier</a:t>
            </a:r>
            <a:r>
              <a:rPr lang="cs-CZ" sz="1200" b="1" dirty="0" smtClean="0">
                <a:solidFill>
                  <a:srgbClr val="663300"/>
                </a:solidFill>
                <a:latin typeface="Segoe Script" pitchFamily="34" charset="0"/>
                <a:ea typeface="MingLiU_HKSCS-ExtB" pitchFamily="18" charset="-120"/>
                <a:cs typeface="Arial" pitchFamily="34" charset="0"/>
              </a:rPr>
              <a:t> STUDIO </a:t>
            </a:r>
            <a:r>
              <a:rPr lang="cs-CZ" sz="1050" dirty="0" smtClean="0">
                <a:latin typeface="Arial" pitchFamily="34" charset="0"/>
                <a:cs typeface="Arial" pitchFamily="34" charset="0"/>
              </a:rPr>
              <a:t>Hříbková 51, Praha 10</a:t>
            </a:r>
          </a:p>
          <a:p>
            <a:r>
              <a:rPr lang="cs-CZ" sz="1050" dirty="0" smtClean="0">
                <a:latin typeface="Arial" pitchFamily="34" charset="0"/>
                <a:cs typeface="Arial" pitchFamily="34" charset="0"/>
              </a:rPr>
              <a:t> IČO: 49398113,  </a:t>
            </a:r>
            <a:r>
              <a:rPr lang="cs-CZ" sz="1050" dirty="0" err="1" smtClean="0">
                <a:latin typeface="Arial" pitchFamily="34" charset="0"/>
                <a:cs typeface="Arial" pitchFamily="34" charset="0"/>
              </a:rPr>
              <a:t>itk.interier</a:t>
            </a:r>
            <a:r>
              <a:rPr lang="cs-CZ" sz="1050" dirty="0" smtClean="0">
                <a:latin typeface="Arial" pitchFamily="34" charset="0"/>
                <a:cs typeface="Arial" pitchFamily="34" charset="0"/>
              </a:rPr>
              <a:t>@email.cz</a:t>
            </a:r>
          </a:p>
          <a:p>
            <a:endParaRPr lang="cs-CZ" sz="2800" dirty="0">
              <a:solidFill>
                <a:schemeClr val="accent6">
                  <a:lumMod val="50000"/>
                </a:schemeClr>
              </a:solidFill>
              <a:latin typeface="Arial" pitchFamily="34" charset="0"/>
              <a:cs typeface="Arial" pitchFamily="34" charset="0"/>
            </a:endParaRPr>
          </a:p>
        </p:txBody>
      </p:sp>
      <p:pic>
        <p:nvPicPr>
          <p:cNvPr id="15" name="Obrázek 14" descr="op.jpg"/>
          <p:cNvPicPr>
            <a:picLocks noChangeAspect="1"/>
          </p:cNvPicPr>
          <p:nvPr/>
        </p:nvPicPr>
        <p:blipFill>
          <a:blip r:embed="rId8" cstate="print"/>
          <a:stretch>
            <a:fillRect/>
          </a:stretch>
        </p:blipFill>
        <p:spPr>
          <a:xfrm>
            <a:off x="1259632" y="1268760"/>
            <a:ext cx="6768752" cy="2592288"/>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dirty="0"/>
          </a:p>
        </p:txBody>
      </p:sp>
      <p:pic>
        <p:nvPicPr>
          <p:cNvPr id="4" name="Zástupný symbol pro obsah 3" descr="obrázek11.jpg"/>
          <p:cNvPicPr>
            <a:picLocks noGrp="1" noChangeAspect="1"/>
          </p:cNvPicPr>
          <p:nvPr>
            <p:ph idx="1"/>
          </p:nvPr>
        </p:nvPicPr>
        <p:blipFill>
          <a:blip r:embed="rId2" cstate="print"/>
          <a:stretch>
            <a:fillRect/>
          </a:stretch>
        </p:blipFill>
        <p:spPr>
          <a:xfrm>
            <a:off x="179512" y="116632"/>
            <a:ext cx="2621280" cy="1988820"/>
          </a:xfrm>
        </p:spPr>
      </p:pic>
      <p:pic>
        <p:nvPicPr>
          <p:cNvPr id="5" name="Obrázek 4" descr="sedačka1.jpg"/>
          <p:cNvPicPr>
            <a:picLocks noChangeAspect="1"/>
          </p:cNvPicPr>
          <p:nvPr/>
        </p:nvPicPr>
        <p:blipFill>
          <a:blip r:embed="rId3" cstate="print"/>
          <a:stretch>
            <a:fillRect/>
          </a:stretch>
        </p:blipFill>
        <p:spPr>
          <a:xfrm>
            <a:off x="2987824" y="1412776"/>
            <a:ext cx="3451860" cy="2133600"/>
          </a:xfrm>
          <a:prstGeom prst="rect">
            <a:avLst/>
          </a:prstGeom>
        </p:spPr>
      </p:pic>
      <p:pic>
        <p:nvPicPr>
          <p:cNvPr id="6" name="Obrázek 5" descr="tap8.jpg"/>
          <p:cNvPicPr>
            <a:picLocks noChangeAspect="1"/>
          </p:cNvPicPr>
          <p:nvPr/>
        </p:nvPicPr>
        <p:blipFill>
          <a:blip r:embed="rId4" cstate="print"/>
          <a:stretch>
            <a:fillRect/>
          </a:stretch>
        </p:blipFill>
        <p:spPr>
          <a:xfrm>
            <a:off x="6084168" y="2132856"/>
            <a:ext cx="1143000" cy="990600"/>
          </a:xfrm>
          <a:prstGeom prst="rect">
            <a:avLst/>
          </a:prstGeom>
        </p:spPr>
      </p:pic>
      <p:pic>
        <p:nvPicPr>
          <p:cNvPr id="7" name="Obrázek 6" descr="sedačka2.jpg"/>
          <p:cNvPicPr>
            <a:picLocks noChangeAspect="1"/>
          </p:cNvPicPr>
          <p:nvPr/>
        </p:nvPicPr>
        <p:blipFill>
          <a:blip r:embed="rId5" cstate="print"/>
          <a:srcRect t="37124"/>
          <a:stretch>
            <a:fillRect/>
          </a:stretch>
        </p:blipFill>
        <p:spPr>
          <a:xfrm>
            <a:off x="5508104" y="3212976"/>
            <a:ext cx="3491880" cy="1341512"/>
          </a:xfrm>
          <a:prstGeom prst="rect">
            <a:avLst/>
          </a:prstGeom>
        </p:spPr>
      </p:pic>
      <p:pic>
        <p:nvPicPr>
          <p:cNvPr id="11" name="Obrázek 10" descr="kmn.jpg"/>
          <p:cNvPicPr>
            <a:picLocks noChangeAspect="1"/>
          </p:cNvPicPr>
          <p:nvPr/>
        </p:nvPicPr>
        <p:blipFill>
          <a:blip r:embed="rId6" cstate="print"/>
          <a:stretch>
            <a:fillRect/>
          </a:stretch>
        </p:blipFill>
        <p:spPr>
          <a:xfrm>
            <a:off x="7239000" y="1412776"/>
            <a:ext cx="1905000" cy="1584176"/>
          </a:xfrm>
          <a:prstGeom prst="rect">
            <a:avLst/>
          </a:prstGeom>
        </p:spPr>
      </p:pic>
      <p:pic>
        <p:nvPicPr>
          <p:cNvPr id="13" name="Obrázek 12" descr="gauč.jpg"/>
          <p:cNvPicPr>
            <a:picLocks noChangeAspect="1"/>
          </p:cNvPicPr>
          <p:nvPr/>
        </p:nvPicPr>
        <p:blipFill>
          <a:blip r:embed="rId7" cstate="print"/>
          <a:stretch>
            <a:fillRect/>
          </a:stretch>
        </p:blipFill>
        <p:spPr>
          <a:xfrm>
            <a:off x="2843808" y="5266224"/>
            <a:ext cx="3240360" cy="1591776"/>
          </a:xfrm>
          <a:prstGeom prst="rect">
            <a:avLst/>
          </a:prstGeom>
        </p:spPr>
      </p:pic>
      <p:pic>
        <p:nvPicPr>
          <p:cNvPr id="16" name="Obrázek 15" descr="kuch2.jpg"/>
          <p:cNvPicPr>
            <a:picLocks noChangeAspect="1"/>
          </p:cNvPicPr>
          <p:nvPr/>
        </p:nvPicPr>
        <p:blipFill>
          <a:blip r:embed="rId8" cstate="print"/>
          <a:stretch>
            <a:fillRect/>
          </a:stretch>
        </p:blipFill>
        <p:spPr>
          <a:xfrm>
            <a:off x="0" y="3212976"/>
            <a:ext cx="3421380" cy="2133600"/>
          </a:xfrm>
          <a:prstGeom prst="rect">
            <a:avLst/>
          </a:prstGeom>
        </p:spPr>
      </p:pic>
      <p:pic>
        <p:nvPicPr>
          <p:cNvPr id="17" name="Obrázek 16" descr="kuch1.jpg"/>
          <p:cNvPicPr>
            <a:picLocks noChangeAspect="1"/>
          </p:cNvPicPr>
          <p:nvPr/>
        </p:nvPicPr>
        <p:blipFill>
          <a:blip r:embed="rId9" cstate="print"/>
          <a:srcRect l="40778" r="9579" b="12251"/>
          <a:stretch>
            <a:fillRect/>
          </a:stretch>
        </p:blipFill>
        <p:spPr>
          <a:xfrm>
            <a:off x="5076056" y="116632"/>
            <a:ext cx="2016224" cy="1872208"/>
          </a:xfrm>
          <a:prstGeom prst="rect">
            <a:avLst/>
          </a:prstGeom>
        </p:spPr>
      </p:pic>
      <p:pic>
        <p:nvPicPr>
          <p:cNvPr id="19" name="Obrázek 18" descr="podlaha.jpg"/>
          <p:cNvPicPr>
            <a:picLocks noChangeAspect="1"/>
          </p:cNvPicPr>
          <p:nvPr/>
        </p:nvPicPr>
        <p:blipFill>
          <a:blip r:embed="rId10" cstate="print"/>
          <a:stretch>
            <a:fillRect/>
          </a:stretch>
        </p:blipFill>
        <p:spPr>
          <a:xfrm>
            <a:off x="7380312" y="116632"/>
            <a:ext cx="1656184" cy="1152128"/>
          </a:xfrm>
          <a:prstGeom prst="rect">
            <a:avLst/>
          </a:prstGeom>
        </p:spPr>
      </p:pic>
      <p:pic>
        <p:nvPicPr>
          <p:cNvPr id="20" name="Obrázek 19" descr="tap10.jpg"/>
          <p:cNvPicPr>
            <a:picLocks noChangeAspect="1"/>
          </p:cNvPicPr>
          <p:nvPr/>
        </p:nvPicPr>
        <p:blipFill>
          <a:blip r:embed="rId11" cstate="print"/>
          <a:stretch>
            <a:fillRect/>
          </a:stretch>
        </p:blipFill>
        <p:spPr>
          <a:xfrm>
            <a:off x="2843808" y="116632"/>
            <a:ext cx="1224136" cy="1395596"/>
          </a:xfrm>
          <a:prstGeom prst="rect">
            <a:avLst/>
          </a:prstGeom>
        </p:spPr>
      </p:pic>
      <p:pic>
        <p:nvPicPr>
          <p:cNvPr id="21" name="Obrázek 20" descr="images.jpg"/>
          <p:cNvPicPr>
            <a:picLocks noChangeAspect="1"/>
          </p:cNvPicPr>
          <p:nvPr/>
        </p:nvPicPr>
        <p:blipFill>
          <a:blip r:embed="rId12" cstate="print"/>
          <a:stretch>
            <a:fillRect/>
          </a:stretch>
        </p:blipFill>
        <p:spPr>
          <a:xfrm>
            <a:off x="179512" y="5373216"/>
            <a:ext cx="1973580" cy="1334264"/>
          </a:xfrm>
          <a:prstGeom prst="rect">
            <a:avLst/>
          </a:prstGeom>
        </p:spPr>
      </p:pic>
      <p:pic>
        <p:nvPicPr>
          <p:cNvPr id="23" name="Obrázek 22" descr="svíčky.jpg"/>
          <p:cNvPicPr>
            <a:picLocks noChangeAspect="1"/>
          </p:cNvPicPr>
          <p:nvPr/>
        </p:nvPicPr>
        <p:blipFill>
          <a:blip r:embed="rId13" cstate="print"/>
          <a:stretch>
            <a:fillRect/>
          </a:stretch>
        </p:blipFill>
        <p:spPr>
          <a:xfrm>
            <a:off x="2195736" y="5445224"/>
            <a:ext cx="1368152" cy="1196752"/>
          </a:xfrm>
          <a:prstGeom prst="rect">
            <a:avLst/>
          </a:prstGeom>
        </p:spPr>
      </p:pic>
      <p:pic>
        <p:nvPicPr>
          <p:cNvPr id="24" name="Obrázek 23" descr="svíčka.jpg"/>
          <p:cNvPicPr>
            <a:picLocks noChangeAspect="1"/>
          </p:cNvPicPr>
          <p:nvPr/>
        </p:nvPicPr>
        <p:blipFill>
          <a:blip r:embed="rId14" cstate="print"/>
          <a:stretch>
            <a:fillRect/>
          </a:stretch>
        </p:blipFill>
        <p:spPr>
          <a:xfrm>
            <a:off x="1835696" y="2060848"/>
            <a:ext cx="1296144" cy="1080120"/>
          </a:xfrm>
          <a:prstGeom prst="rect">
            <a:avLst/>
          </a:prstGeom>
        </p:spPr>
      </p:pic>
      <p:pic>
        <p:nvPicPr>
          <p:cNvPr id="27" name="Obrázek 26" descr="mozaika.1.jpg"/>
          <p:cNvPicPr>
            <a:picLocks noChangeAspect="1"/>
          </p:cNvPicPr>
          <p:nvPr/>
        </p:nvPicPr>
        <p:blipFill>
          <a:blip r:embed="rId15" cstate="print"/>
          <a:stretch>
            <a:fillRect/>
          </a:stretch>
        </p:blipFill>
        <p:spPr>
          <a:xfrm>
            <a:off x="179512" y="2204864"/>
            <a:ext cx="1800200" cy="936104"/>
          </a:xfrm>
          <a:prstGeom prst="rect">
            <a:avLst/>
          </a:prstGeom>
        </p:spPr>
      </p:pic>
      <p:pic>
        <p:nvPicPr>
          <p:cNvPr id="28" name="Obrázek 27" descr="k.jpg"/>
          <p:cNvPicPr>
            <a:picLocks noChangeAspect="1"/>
          </p:cNvPicPr>
          <p:nvPr/>
        </p:nvPicPr>
        <p:blipFill>
          <a:blip r:embed="rId16" cstate="print"/>
          <a:stretch>
            <a:fillRect/>
          </a:stretch>
        </p:blipFill>
        <p:spPr>
          <a:xfrm>
            <a:off x="5868144" y="4716780"/>
            <a:ext cx="3096344" cy="1880572"/>
          </a:xfrm>
          <a:prstGeom prst="rect">
            <a:avLst/>
          </a:prstGeom>
        </p:spPr>
      </p:pic>
      <p:pic>
        <p:nvPicPr>
          <p:cNvPr id="30" name="Obrázek 29" descr="kapaes.jpg"/>
          <p:cNvPicPr>
            <a:picLocks noChangeAspect="1"/>
          </p:cNvPicPr>
          <p:nvPr/>
        </p:nvPicPr>
        <p:blipFill>
          <a:blip r:embed="rId17" cstate="print"/>
          <a:stretch>
            <a:fillRect/>
          </a:stretch>
        </p:blipFill>
        <p:spPr>
          <a:xfrm>
            <a:off x="3419872" y="3501008"/>
            <a:ext cx="2088232" cy="1728192"/>
          </a:xfrm>
          <a:prstGeom prst="rect">
            <a:avLst/>
          </a:prstGeom>
        </p:spPr>
      </p:pic>
      <p:pic>
        <p:nvPicPr>
          <p:cNvPr id="31" name="Obrázek 30" descr="rik.jpg"/>
          <p:cNvPicPr>
            <a:picLocks noChangeAspect="1"/>
          </p:cNvPicPr>
          <p:nvPr/>
        </p:nvPicPr>
        <p:blipFill>
          <a:blip r:embed="rId18" cstate="print"/>
          <a:stretch>
            <a:fillRect/>
          </a:stretch>
        </p:blipFill>
        <p:spPr>
          <a:xfrm>
            <a:off x="4067944" y="0"/>
            <a:ext cx="1008112" cy="1512168"/>
          </a:xfrm>
          <a:prstGeom prst="rect">
            <a:avLst/>
          </a:prstGeom>
        </p:spPr>
      </p:pic>
      <p:pic>
        <p:nvPicPr>
          <p:cNvPr id="33" name="Obrázek 32" descr="DSC2171_LEANDRA_dub_truffel_DUB_TRUFFEL_VANILKA-640x428.jpg"/>
          <p:cNvPicPr>
            <a:picLocks noChangeAspect="1"/>
          </p:cNvPicPr>
          <p:nvPr/>
        </p:nvPicPr>
        <p:blipFill>
          <a:blip r:embed="rId19" cstate="print"/>
          <a:srcRect r="28509" b="49941"/>
          <a:stretch>
            <a:fillRect/>
          </a:stretch>
        </p:blipFill>
        <p:spPr>
          <a:xfrm>
            <a:off x="7092280" y="116632"/>
            <a:ext cx="1944216" cy="1224136"/>
          </a:xfrm>
          <a:prstGeom prst="rect">
            <a:avLst/>
          </a:prstGeom>
        </p:spPr>
      </p:pic>
      <p:sp>
        <p:nvSpPr>
          <p:cNvPr id="25" name="TextovéPole 24"/>
          <p:cNvSpPr txBox="1"/>
          <p:nvPr/>
        </p:nvSpPr>
        <p:spPr>
          <a:xfrm>
            <a:off x="3491880" y="3501008"/>
            <a:ext cx="1901294" cy="369332"/>
          </a:xfrm>
          <a:prstGeom prst="rect">
            <a:avLst/>
          </a:prstGeom>
          <a:noFill/>
        </p:spPr>
        <p:txBody>
          <a:bodyPr wrap="square" rtlCol="0">
            <a:spAutoFit/>
          </a:bodyPr>
          <a:lstStyle/>
          <a:p>
            <a:r>
              <a:rPr lang="cs-CZ" dirty="0" smtClean="0"/>
              <a:t>INSPIRAČNÍ KOLÁŽ</a:t>
            </a:r>
            <a:endParaRPr lang="cs-CZ" dirty="0"/>
          </a:p>
        </p:txBody>
      </p:sp>
    </p:spTree>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Celý byt - půdorys</a:t>
            </a:r>
            <a:endParaRPr lang="cs-CZ" sz="3200" dirty="0">
              <a:latin typeface="Arial" pitchFamily="34" charset="0"/>
              <a:cs typeface="Arial" pitchFamily="34" charset="0"/>
            </a:endParaRPr>
          </a:p>
        </p:txBody>
      </p:sp>
      <p:pic>
        <p:nvPicPr>
          <p:cNvPr id="3" name="Obrázek 2" descr="celý.jpg"/>
          <p:cNvPicPr>
            <a:picLocks noChangeAspect="1"/>
          </p:cNvPicPr>
          <p:nvPr/>
        </p:nvPicPr>
        <p:blipFill>
          <a:blip r:embed="rId2" cstate="print"/>
          <a:srcRect l="27403" t="3259" r="25100" b="1055"/>
          <a:stretch>
            <a:fillRect/>
          </a:stretch>
        </p:blipFill>
        <p:spPr>
          <a:xfrm>
            <a:off x="1475656" y="1700808"/>
            <a:ext cx="5760640" cy="453650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1143000"/>
          </a:xfrm>
        </p:spPr>
        <p:txBody>
          <a:bodyPr>
            <a:normAutofit/>
          </a:bodyPr>
          <a:lstStyle/>
          <a:p>
            <a:r>
              <a:rPr lang="cs-CZ" sz="3200" dirty="0" smtClean="0">
                <a:latin typeface="Arial" pitchFamily="34" charset="0"/>
                <a:cs typeface="Arial" pitchFamily="34" charset="0"/>
              </a:rPr>
              <a:t>Ložnice - půdorys</a:t>
            </a:r>
            <a:endParaRPr lang="cs-CZ" sz="3200" dirty="0">
              <a:latin typeface="Arial" pitchFamily="34" charset="0"/>
              <a:cs typeface="Arial" pitchFamily="34" charset="0"/>
            </a:endParaRPr>
          </a:p>
        </p:txBody>
      </p:sp>
      <p:pic>
        <p:nvPicPr>
          <p:cNvPr id="3" name="Obrázek 2" descr="půd2.jpg"/>
          <p:cNvPicPr>
            <a:picLocks noChangeAspect="1"/>
          </p:cNvPicPr>
          <p:nvPr/>
        </p:nvPicPr>
        <p:blipFill>
          <a:blip r:embed="rId2" cstate="print"/>
          <a:srcRect l="28739" r="31273"/>
          <a:stretch>
            <a:fillRect/>
          </a:stretch>
        </p:blipFill>
        <p:spPr>
          <a:xfrm>
            <a:off x="1619672" y="1340768"/>
            <a:ext cx="5472608" cy="5112568"/>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Ložnice - perspektiva</a:t>
            </a:r>
            <a:endParaRPr lang="cs-CZ" sz="3200" dirty="0">
              <a:latin typeface="Arial" pitchFamily="34" charset="0"/>
              <a:cs typeface="Arial" pitchFamily="34" charset="0"/>
            </a:endParaRPr>
          </a:p>
        </p:txBody>
      </p:sp>
      <p:pic>
        <p:nvPicPr>
          <p:cNvPr id="3" name="Obrázek 2" descr="ložnice2.jpg"/>
          <p:cNvPicPr>
            <a:picLocks noChangeAspect="1"/>
          </p:cNvPicPr>
          <p:nvPr/>
        </p:nvPicPr>
        <p:blipFill>
          <a:blip r:embed="rId2" cstate="print"/>
          <a:stretch>
            <a:fillRect/>
          </a:stretch>
        </p:blipFill>
        <p:spPr>
          <a:xfrm>
            <a:off x="467544" y="1412776"/>
            <a:ext cx="8208912" cy="52500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Ložnice - stav k prodeji - půdorys</a:t>
            </a:r>
            <a:endParaRPr lang="cs-CZ" sz="3200" dirty="0">
              <a:latin typeface="Arial" pitchFamily="34" charset="0"/>
              <a:cs typeface="Arial" pitchFamily="34" charset="0"/>
            </a:endParaRPr>
          </a:p>
        </p:txBody>
      </p:sp>
      <p:pic>
        <p:nvPicPr>
          <p:cNvPr id="3" name="Obrázek 2" descr="stav.jpg"/>
          <p:cNvPicPr>
            <a:picLocks noChangeAspect="1"/>
          </p:cNvPicPr>
          <p:nvPr/>
        </p:nvPicPr>
        <p:blipFill>
          <a:blip r:embed="rId2" cstate="print"/>
          <a:srcRect l="28738" r="28738"/>
          <a:stretch>
            <a:fillRect/>
          </a:stretch>
        </p:blipFill>
        <p:spPr>
          <a:xfrm>
            <a:off x="1835696" y="1556792"/>
            <a:ext cx="5328592" cy="4608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Koupelna - půdorys</a:t>
            </a:r>
            <a:endParaRPr lang="cs-CZ" sz="3200" dirty="0">
              <a:latin typeface="Arial" pitchFamily="34" charset="0"/>
              <a:cs typeface="Arial" pitchFamily="34" charset="0"/>
            </a:endParaRPr>
          </a:p>
        </p:txBody>
      </p:sp>
      <p:pic>
        <p:nvPicPr>
          <p:cNvPr id="3" name="Obrázek 2" descr="půdy.jpg"/>
          <p:cNvPicPr>
            <a:picLocks noChangeAspect="1"/>
          </p:cNvPicPr>
          <p:nvPr/>
        </p:nvPicPr>
        <p:blipFill>
          <a:blip r:embed="rId2" cstate="print"/>
          <a:srcRect l="20474" r="22826"/>
          <a:stretch>
            <a:fillRect/>
          </a:stretch>
        </p:blipFill>
        <p:spPr>
          <a:xfrm>
            <a:off x="1835696" y="1844824"/>
            <a:ext cx="5328592" cy="424847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effectLst>
                  <a:outerShdw blurRad="38100" dist="38100" dir="2700000" algn="tl">
                    <a:srgbClr val="000000">
                      <a:alpha val="43137"/>
                    </a:srgbClr>
                  </a:outerShdw>
                </a:effectLst>
                <a:latin typeface="Arial" pitchFamily="34" charset="0"/>
                <a:cs typeface="Arial" pitchFamily="34" charset="0"/>
              </a:rPr>
              <a:t>Koupelna - stav k prodeji - půdorys</a:t>
            </a:r>
            <a:endParaRPr lang="cs-CZ" sz="3200" dirty="0">
              <a:effectLst>
                <a:outerShdw blurRad="38100" dist="38100" dir="2700000" algn="tl">
                  <a:srgbClr val="000000">
                    <a:alpha val="43137"/>
                  </a:srgbClr>
                </a:outerShdw>
              </a:effectLst>
              <a:latin typeface="Arial" pitchFamily="34" charset="0"/>
              <a:cs typeface="Arial" pitchFamily="34" charset="0"/>
            </a:endParaRPr>
          </a:p>
        </p:txBody>
      </p:sp>
      <p:pic>
        <p:nvPicPr>
          <p:cNvPr id="5" name="Obrázek 4" descr="stav2.jpg"/>
          <p:cNvPicPr>
            <a:picLocks noChangeAspect="1"/>
          </p:cNvPicPr>
          <p:nvPr/>
        </p:nvPicPr>
        <p:blipFill>
          <a:blip r:embed="rId2" cstate="print"/>
          <a:srcRect l="22438" r="21650"/>
          <a:stretch>
            <a:fillRect/>
          </a:stretch>
        </p:blipFill>
        <p:spPr>
          <a:xfrm>
            <a:off x="1763688" y="1844824"/>
            <a:ext cx="5616624" cy="4221531"/>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Perspektiva koupelna</a:t>
            </a:r>
            <a:endParaRPr lang="cs-CZ" sz="3200" dirty="0">
              <a:latin typeface="Arial" pitchFamily="34" charset="0"/>
              <a:cs typeface="Arial" pitchFamily="34" charset="0"/>
            </a:endParaRPr>
          </a:p>
        </p:txBody>
      </p:sp>
      <p:pic>
        <p:nvPicPr>
          <p:cNvPr id="4" name="Obrázek 3" descr="koupelna.jpg"/>
          <p:cNvPicPr>
            <a:picLocks noChangeAspect="1"/>
          </p:cNvPicPr>
          <p:nvPr/>
        </p:nvPicPr>
        <p:blipFill>
          <a:blip r:embed="rId2" cstate="print"/>
          <a:srcRect l="3538" t="13259" r="3538" b="11033"/>
          <a:stretch>
            <a:fillRect/>
          </a:stretch>
        </p:blipFill>
        <p:spPr>
          <a:xfrm>
            <a:off x="323528" y="1556792"/>
            <a:ext cx="8496944" cy="489654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 - půdorys</a:t>
            </a:r>
            <a:endParaRPr lang="cs-CZ" sz="3200" dirty="0">
              <a:latin typeface="Arial" pitchFamily="34" charset="0"/>
              <a:cs typeface="Arial" pitchFamily="34" charset="0"/>
            </a:endParaRPr>
          </a:p>
        </p:txBody>
      </p:sp>
      <p:pic>
        <p:nvPicPr>
          <p:cNvPr id="3" name="Obrázek 2" descr="půd..jpg"/>
          <p:cNvPicPr>
            <a:picLocks noChangeAspect="1"/>
          </p:cNvPicPr>
          <p:nvPr/>
        </p:nvPicPr>
        <p:blipFill>
          <a:blip r:embed="rId2" cstate="print"/>
          <a:srcRect l="18500" r="12201"/>
          <a:stretch>
            <a:fillRect/>
          </a:stretch>
        </p:blipFill>
        <p:spPr>
          <a:xfrm>
            <a:off x="611560" y="1628800"/>
            <a:ext cx="7848872" cy="446449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 – pohled 1</a:t>
            </a:r>
            <a:endParaRPr lang="cs-CZ" sz="3200" dirty="0">
              <a:latin typeface="Arial" pitchFamily="34" charset="0"/>
              <a:cs typeface="Arial" pitchFamily="34" charset="0"/>
            </a:endParaRPr>
          </a:p>
        </p:txBody>
      </p:sp>
      <p:pic>
        <p:nvPicPr>
          <p:cNvPr id="3" name="Obrázek 2" descr="bo.jpg"/>
          <p:cNvPicPr>
            <a:picLocks noChangeAspect="1"/>
          </p:cNvPicPr>
          <p:nvPr/>
        </p:nvPicPr>
        <p:blipFill>
          <a:blip r:embed="rId2" cstate="print"/>
          <a:stretch>
            <a:fillRect/>
          </a:stretch>
        </p:blipFill>
        <p:spPr>
          <a:xfrm>
            <a:off x="323528" y="1916832"/>
            <a:ext cx="8496944" cy="41764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Obsah</a:t>
            </a:r>
            <a:endParaRPr lang="cs-CZ" sz="3200" dirty="0">
              <a:latin typeface="Arial" pitchFamily="34" charset="0"/>
              <a:cs typeface="Arial" pitchFamily="34" charset="0"/>
            </a:endParaRPr>
          </a:p>
        </p:txBody>
      </p:sp>
      <p:sp>
        <p:nvSpPr>
          <p:cNvPr id="3" name="Zástupný symbol pro obsah 2"/>
          <p:cNvSpPr>
            <a:spLocks noGrp="1"/>
          </p:cNvSpPr>
          <p:nvPr>
            <p:ph sz="half" idx="1"/>
          </p:nvPr>
        </p:nvSpPr>
        <p:spPr/>
        <p:txBody>
          <a:bodyPr>
            <a:normAutofit fontScale="47500" lnSpcReduction="20000"/>
          </a:bodyPr>
          <a:lstStyle/>
          <a:p>
            <a:r>
              <a:rPr lang="cs-CZ" dirty="0" smtClean="0">
                <a:latin typeface="Arial" pitchFamily="34" charset="0"/>
                <a:cs typeface="Arial" pitchFamily="34" charset="0"/>
              </a:rPr>
              <a:t>1. Úvodní strana</a:t>
            </a:r>
          </a:p>
          <a:p>
            <a:r>
              <a:rPr lang="cs-CZ" dirty="0" smtClean="0">
                <a:latin typeface="Arial" pitchFamily="34" charset="0"/>
                <a:cs typeface="Arial" pitchFamily="34" charset="0"/>
              </a:rPr>
              <a:t>2. Obsah</a:t>
            </a:r>
          </a:p>
          <a:p>
            <a:r>
              <a:rPr lang="cs-CZ" dirty="0" smtClean="0">
                <a:latin typeface="Arial" pitchFamily="34" charset="0"/>
                <a:cs typeface="Arial" pitchFamily="34" charset="0"/>
              </a:rPr>
              <a:t>3. Seznámení s projektem</a:t>
            </a:r>
          </a:p>
          <a:p>
            <a:r>
              <a:rPr lang="cs-CZ" dirty="0" smtClean="0">
                <a:latin typeface="Arial" pitchFamily="34" charset="0"/>
                <a:cs typeface="Arial" pitchFamily="34" charset="0"/>
              </a:rPr>
              <a:t>4. Stávající dispozice - půdorys - popis </a:t>
            </a:r>
          </a:p>
          <a:p>
            <a:r>
              <a:rPr lang="cs-CZ" dirty="0" smtClean="0">
                <a:latin typeface="Arial" pitchFamily="34" charset="0"/>
                <a:cs typeface="Arial" pitchFamily="34" charset="0"/>
              </a:rPr>
              <a:t>5. Navržené dispozice 1 a 2 - půdorys</a:t>
            </a:r>
          </a:p>
          <a:p>
            <a:r>
              <a:rPr lang="cs-CZ" dirty="0" smtClean="0">
                <a:latin typeface="Arial" pitchFamily="34" charset="0"/>
                <a:cs typeface="Arial" pitchFamily="34" charset="0"/>
              </a:rPr>
              <a:t>6. Navržené dispozice 3 a 4 - půdorys</a:t>
            </a:r>
          </a:p>
          <a:p>
            <a:r>
              <a:rPr lang="cs-CZ" dirty="0" smtClean="0">
                <a:latin typeface="Arial" pitchFamily="34" charset="0"/>
                <a:cs typeface="Arial" pitchFamily="34" charset="0"/>
              </a:rPr>
              <a:t>7. Realizovaná dispozice - půdorys</a:t>
            </a:r>
          </a:p>
          <a:p>
            <a:r>
              <a:rPr lang="cs-CZ" dirty="0" smtClean="0">
                <a:latin typeface="Arial" pitchFamily="34" charset="0"/>
                <a:cs typeface="Arial" pitchFamily="34" charset="0"/>
              </a:rPr>
              <a:t>8. Realizovaná dispozice - popis </a:t>
            </a:r>
          </a:p>
          <a:p>
            <a:r>
              <a:rPr lang="cs-CZ" dirty="0" smtClean="0">
                <a:latin typeface="Arial" pitchFamily="34" charset="0"/>
                <a:cs typeface="Arial" pitchFamily="34" charset="0"/>
              </a:rPr>
              <a:t>9. Inspirační koláž</a:t>
            </a:r>
          </a:p>
          <a:p>
            <a:r>
              <a:rPr lang="cs-CZ" dirty="0" smtClean="0">
                <a:latin typeface="Arial" pitchFamily="34" charset="0"/>
                <a:cs typeface="Arial" pitchFamily="34" charset="0"/>
              </a:rPr>
              <a:t>10. Inspirační koláž</a:t>
            </a:r>
          </a:p>
          <a:p>
            <a:r>
              <a:rPr lang="cs-CZ" dirty="0" smtClean="0">
                <a:latin typeface="Arial" pitchFamily="34" charset="0"/>
                <a:cs typeface="Arial" pitchFamily="34" charset="0"/>
              </a:rPr>
              <a:t>11. Celý byt - půdorys</a:t>
            </a:r>
          </a:p>
          <a:p>
            <a:r>
              <a:rPr lang="cs-CZ" dirty="0" smtClean="0">
                <a:latin typeface="Arial" pitchFamily="34" charset="0"/>
                <a:cs typeface="Arial" pitchFamily="34" charset="0"/>
              </a:rPr>
              <a:t>12. Ložnice - půdorys</a:t>
            </a:r>
          </a:p>
          <a:p>
            <a:r>
              <a:rPr lang="cs-CZ" dirty="0" smtClean="0">
                <a:latin typeface="Arial" pitchFamily="34" charset="0"/>
                <a:cs typeface="Arial" pitchFamily="34" charset="0"/>
              </a:rPr>
              <a:t>13. Ložnice - perspektiva</a:t>
            </a:r>
          </a:p>
          <a:p>
            <a:r>
              <a:rPr lang="cs-CZ" dirty="0" smtClean="0">
                <a:latin typeface="Arial" pitchFamily="34" charset="0"/>
                <a:cs typeface="Arial" pitchFamily="34" charset="0"/>
              </a:rPr>
              <a:t>14. Ložnice - stav k prodeji - půdorys</a:t>
            </a:r>
          </a:p>
          <a:p>
            <a:r>
              <a:rPr lang="cs-CZ" dirty="0" smtClean="0">
                <a:latin typeface="Arial" pitchFamily="34" charset="0"/>
                <a:cs typeface="Arial" pitchFamily="34" charset="0"/>
              </a:rPr>
              <a:t>15. Koupelna - půdorys</a:t>
            </a:r>
          </a:p>
          <a:p>
            <a:r>
              <a:rPr lang="cs-CZ" dirty="0" smtClean="0">
                <a:latin typeface="Arial" pitchFamily="34" charset="0"/>
                <a:cs typeface="Arial" pitchFamily="34" charset="0"/>
              </a:rPr>
              <a:t>15. Perspektiva koupelna</a:t>
            </a:r>
          </a:p>
          <a:p>
            <a:r>
              <a:rPr lang="cs-CZ" dirty="0" smtClean="0">
                <a:latin typeface="Arial" pitchFamily="34" charset="0"/>
                <a:cs typeface="Arial" pitchFamily="34" charset="0"/>
              </a:rPr>
              <a:t>16. Koupelna - stav k prodeji - půdorys</a:t>
            </a:r>
          </a:p>
          <a:p>
            <a:r>
              <a:rPr lang="cs-CZ" dirty="0" smtClean="0">
                <a:latin typeface="Arial" pitchFamily="34" charset="0"/>
                <a:cs typeface="Arial" pitchFamily="34" charset="0"/>
              </a:rPr>
              <a:t>17. Obývací pokoj s kuchyní</a:t>
            </a:r>
          </a:p>
          <a:p>
            <a:r>
              <a:rPr lang="cs-CZ" dirty="0" smtClean="0">
                <a:latin typeface="Arial" pitchFamily="34" charset="0"/>
                <a:cs typeface="Arial" pitchFamily="34" charset="0"/>
              </a:rPr>
              <a:t>17. Obývací pokoj s kuchyní pohled </a:t>
            </a:r>
          </a:p>
          <a:p>
            <a:r>
              <a:rPr lang="cs-CZ" dirty="0" smtClean="0">
                <a:latin typeface="Arial" pitchFamily="34" charset="0"/>
                <a:cs typeface="Arial" pitchFamily="34" charset="0"/>
              </a:rPr>
              <a:t>18. Obývací pokoj s kuchyní - půdorys </a:t>
            </a:r>
          </a:p>
          <a:p>
            <a:r>
              <a:rPr lang="cs-CZ" dirty="0" smtClean="0">
                <a:latin typeface="Arial" pitchFamily="34" charset="0"/>
                <a:cs typeface="Arial" pitchFamily="34" charset="0"/>
              </a:rPr>
              <a:t>19. Obývací pokoj s kuchyní - pohled 1</a:t>
            </a:r>
          </a:p>
          <a:p>
            <a:r>
              <a:rPr lang="cs-CZ" dirty="0" smtClean="0">
                <a:latin typeface="Arial" pitchFamily="34" charset="0"/>
                <a:cs typeface="Arial" pitchFamily="34" charset="0"/>
              </a:rPr>
              <a:t>20. Obývací pokoj s kuchyní - pohled 2</a:t>
            </a:r>
            <a:endParaRPr lang="cs-CZ" dirty="0">
              <a:latin typeface="Arial" pitchFamily="34" charset="0"/>
              <a:cs typeface="Arial" pitchFamily="34" charset="0"/>
            </a:endParaRPr>
          </a:p>
        </p:txBody>
      </p:sp>
      <p:sp>
        <p:nvSpPr>
          <p:cNvPr id="4" name="Zástupný symbol pro obsah 3"/>
          <p:cNvSpPr>
            <a:spLocks noGrp="1"/>
          </p:cNvSpPr>
          <p:nvPr>
            <p:ph sz="half" idx="2"/>
          </p:nvPr>
        </p:nvSpPr>
        <p:spPr>
          <a:xfrm>
            <a:off x="4648200" y="1628800"/>
            <a:ext cx="4038600" cy="4497363"/>
          </a:xfrm>
        </p:spPr>
        <p:txBody>
          <a:bodyPr>
            <a:normAutofit fontScale="47500" lnSpcReduction="20000"/>
          </a:bodyPr>
          <a:lstStyle/>
          <a:p>
            <a:r>
              <a:rPr lang="cs-CZ" dirty="0" smtClean="0">
                <a:latin typeface="Arial" pitchFamily="34" charset="0"/>
                <a:cs typeface="Arial" pitchFamily="34" charset="0"/>
              </a:rPr>
              <a:t>21. Obývací pokoj s kuchyní - perspektiva 1</a:t>
            </a:r>
          </a:p>
          <a:p>
            <a:r>
              <a:rPr lang="cs-CZ" dirty="0" smtClean="0">
                <a:latin typeface="Arial" pitchFamily="34" charset="0"/>
                <a:cs typeface="Arial" pitchFamily="34" charset="0"/>
              </a:rPr>
              <a:t>22. Obývací pokoj s kuchyní - perspektiva 2</a:t>
            </a:r>
          </a:p>
          <a:p>
            <a:r>
              <a:rPr lang="cs-CZ" dirty="0" smtClean="0">
                <a:latin typeface="Arial" pitchFamily="34" charset="0"/>
                <a:cs typeface="Arial" pitchFamily="34" charset="0"/>
              </a:rPr>
              <a:t>23. Obývací pokoj s kuchyní - perspektiva 3 </a:t>
            </a:r>
          </a:p>
          <a:p>
            <a:r>
              <a:rPr lang="cs-CZ" dirty="0" smtClean="0">
                <a:latin typeface="Arial" pitchFamily="34" charset="0"/>
                <a:cs typeface="Arial" pitchFamily="34" charset="0"/>
              </a:rPr>
              <a:t>24. Obývací pokoj s kuchyní - perspektiva 4</a:t>
            </a:r>
          </a:p>
          <a:p>
            <a:r>
              <a:rPr lang="cs-CZ" dirty="0" smtClean="0">
                <a:latin typeface="Arial" pitchFamily="34" charset="0"/>
                <a:cs typeface="Arial" pitchFamily="34" charset="0"/>
              </a:rPr>
              <a:t>25. Obývací pokoj s kuchyní - stav k prodeji            </a:t>
            </a:r>
          </a:p>
          <a:p>
            <a:r>
              <a:rPr lang="cs-CZ" dirty="0" smtClean="0">
                <a:latin typeface="Arial" pitchFamily="34" charset="0"/>
                <a:cs typeface="Arial" pitchFamily="34" charset="0"/>
              </a:rPr>
              <a:t>26. Předsíň - perspektiva </a:t>
            </a:r>
          </a:p>
          <a:p>
            <a:r>
              <a:rPr lang="cs-CZ" dirty="0" smtClean="0">
                <a:latin typeface="Arial" pitchFamily="34" charset="0"/>
                <a:cs typeface="Arial" pitchFamily="34" charset="0"/>
              </a:rPr>
              <a:t>27. Atypický prvek - odkládací plocha u postele</a:t>
            </a:r>
          </a:p>
          <a:p>
            <a:r>
              <a:rPr lang="cs-CZ" dirty="0" smtClean="0">
                <a:latin typeface="Arial" pitchFamily="34" charset="0"/>
                <a:cs typeface="Arial" pitchFamily="34" charset="0"/>
              </a:rPr>
              <a:t>28. Specifikace 1 obývací pokoj s kuchyní</a:t>
            </a:r>
          </a:p>
          <a:p>
            <a:r>
              <a:rPr lang="cs-CZ" dirty="0" smtClean="0">
                <a:latin typeface="Arial" pitchFamily="34" charset="0"/>
                <a:cs typeface="Arial" pitchFamily="34" charset="0"/>
              </a:rPr>
              <a:t>29. Specifikace 2 obývací pokoj s kuchyní</a:t>
            </a:r>
          </a:p>
          <a:p>
            <a:r>
              <a:rPr lang="cs-CZ" dirty="0" smtClean="0">
                <a:latin typeface="Arial" pitchFamily="34" charset="0"/>
                <a:cs typeface="Arial" pitchFamily="34" charset="0"/>
              </a:rPr>
              <a:t>30. Specifikace 3 obývací pokoj s kuchyní</a:t>
            </a:r>
          </a:p>
          <a:p>
            <a:r>
              <a:rPr lang="cs-CZ" dirty="0" smtClean="0">
                <a:latin typeface="Arial" pitchFamily="34" charset="0"/>
                <a:cs typeface="Arial" pitchFamily="34" charset="0"/>
              </a:rPr>
              <a:t>31. Specifikace 4 obývací pokoj s kuchyní </a:t>
            </a:r>
          </a:p>
          <a:p>
            <a:r>
              <a:rPr lang="cs-CZ" dirty="0" smtClean="0">
                <a:latin typeface="Arial" pitchFamily="34" charset="0"/>
                <a:cs typeface="Arial" pitchFamily="34" charset="0"/>
              </a:rPr>
              <a:t>32. Specifikace 5 obývací pokoj s kuchyní</a:t>
            </a:r>
          </a:p>
          <a:p>
            <a:r>
              <a:rPr lang="cs-CZ" dirty="0" smtClean="0">
                <a:latin typeface="Arial" pitchFamily="34" charset="0"/>
                <a:cs typeface="Arial" pitchFamily="34" charset="0"/>
              </a:rPr>
              <a:t>33. Smlouva o dílo</a:t>
            </a:r>
          </a:p>
          <a:p>
            <a:r>
              <a:rPr lang="cs-CZ" dirty="0" smtClean="0">
                <a:latin typeface="Arial" pitchFamily="34" charset="0"/>
                <a:cs typeface="Arial" pitchFamily="34" charset="0"/>
              </a:rPr>
              <a:t>34. Předávací protokol</a:t>
            </a:r>
          </a:p>
          <a:p>
            <a:r>
              <a:rPr lang="cs-CZ" dirty="0" smtClean="0">
                <a:latin typeface="Arial" pitchFamily="34" charset="0"/>
                <a:cs typeface="Arial" pitchFamily="34" charset="0"/>
              </a:rPr>
              <a:t>35. Faktura</a:t>
            </a:r>
          </a:p>
          <a:p>
            <a:endParaRPr lang="cs-CZ" sz="3200"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endParaRPr lang="cs-CZ" dirty="0" smtClean="0">
              <a:latin typeface="Arial" pitchFamily="34" charset="0"/>
              <a:cs typeface="Arial" pitchFamily="34" charset="0"/>
            </a:endParaRPr>
          </a:p>
          <a:p>
            <a:r>
              <a:rPr lang="cs-CZ" sz="2900" dirty="0" smtClean="0">
                <a:latin typeface="Arial" pitchFamily="34" charset="0"/>
                <a:cs typeface="Arial" pitchFamily="34" charset="0"/>
              </a:rPr>
              <a:t>                               </a:t>
            </a:r>
            <a:r>
              <a:rPr lang="cs-CZ" sz="2900" b="1" dirty="0" err="1" smtClean="0">
                <a:solidFill>
                  <a:srgbClr val="663300"/>
                </a:solidFill>
                <a:latin typeface="Segoe Script" pitchFamily="34" charset="0"/>
                <a:ea typeface="MingLiU_HKSCS-ExtB" pitchFamily="18" charset="-120"/>
                <a:cs typeface="Arial" pitchFamily="34" charset="0"/>
              </a:rPr>
              <a:t>ITK.interier</a:t>
            </a:r>
            <a:r>
              <a:rPr lang="cs-CZ" sz="2900" b="1" dirty="0" smtClean="0">
                <a:solidFill>
                  <a:srgbClr val="663300"/>
                </a:solidFill>
                <a:latin typeface="Segoe Script" pitchFamily="34" charset="0"/>
                <a:ea typeface="MingLiU_HKSCS-ExtB" pitchFamily="18" charset="-120"/>
                <a:cs typeface="Arial" pitchFamily="34" charset="0"/>
              </a:rPr>
              <a:t> STUDIO</a:t>
            </a:r>
            <a:endParaRPr lang="cs-CZ" sz="29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 – pohled 2</a:t>
            </a:r>
            <a:endParaRPr lang="cs-CZ" sz="3200" dirty="0">
              <a:latin typeface="Arial" pitchFamily="34" charset="0"/>
              <a:cs typeface="Arial" pitchFamily="34" charset="0"/>
            </a:endParaRPr>
          </a:p>
        </p:txBody>
      </p:sp>
      <p:pic>
        <p:nvPicPr>
          <p:cNvPr id="3" name="Obrázek 2" descr="hoj.jpg"/>
          <p:cNvPicPr>
            <a:picLocks noChangeAspect="1"/>
          </p:cNvPicPr>
          <p:nvPr/>
        </p:nvPicPr>
        <p:blipFill>
          <a:blip r:embed="rId2" cstate="print"/>
          <a:stretch>
            <a:fillRect/>
          </a:stretch>
        </p:blipFill>
        <p:spPr>
          <a:xfrm>
            <a:off x="251520" y="1628800"/>
            <a:ext cx="8712968" cy="432048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 - perspektiva 1</a:t>
            </a:r>
            <a:endParaRPr lang="cs-CZ" sz="3200" dirty="0">
              <a:latin typeface="Arial" pitchFamily="34" charset="0"/>
              <a:cs typeface="Arial" pitchFamily="34" charset="0"/>
            </a:endParaRPr>
          </a:p>
        </p:txBody>
      </p:sp>
      <p:pic>
        <p:nvPicPr>
          <p:cNvPr id="4" name="Obrázek 3" descr="uff.jpg"/>
          <p:cNvPicPr>
            <a:picLocks noChangeAspect="1"/>
          </p:cNvPicPr>
          <p:nvPr/>
        </p:nvPicPr>
        <p:blipFill>
          <a:blip r:embed="rId2" cstate="print"/>
          <a:stretch>
            <a:fillRect/>
          </a:stretch>
        </p:blipFill>
        <p:spPr>
          <a:xfrm>
            <a:off x="323528" y="1772816"/>
            <a:ext cx="8568952" cy="4392488"/>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 – perspektiva 2</a:t>
            </a:r>
            <a:endParaRPr lang="cs-CZ" sz="3200" dirty="0">
              <a:latin typeface="Arial" pitchFamily="34" charset="0"/>
              <a:cs typeface="Arial" pitchFamily="34" charset="0"/>
            </a:endParaRPr>
          </a:p>
        </p:txBody>
      </p:sp>
      <p:pic>
        <p:nvPicPr>
          <p:cNvPr id="3" name="Obrázek 2" descr="ex.jpg"/>
          <p:cNvPicPr>
            <a:picLocks noChangeAspect="1"/>
          </p:cNvPicPr>
          <p:nvPr/>
        </p:nvPicPr>
        <p:blipFill>
          <a:blip r:embed="rId2" cstate="print"/>
          <a:stretch>
            <a:fillRect/>
          </a:stretch>
        </p:blipFill>
        <p:spPr>
          <a:xfrm>
            <a:off x="179512" y="1772816"/>
            <a:ext cx="8784976" cy="4176464"/>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 – perspektiva 3</a:t>
            </a:r>
            <a:endParaRPr lang="cs-CZ" sz="3200" dirty="0">
              <a:latin typeface="Arial" pitchFamily="34" charset="0"/>
              <a:cs typeface="Arial" pitchFamily="34" charset="0"/>
            </a:endParaRPr>
          </a:p>
        </p:txBody>
      </p:sp>
      <p:pic>
        <p:nvPicPr>
          <p:cNvPr id="3" name="Obrázek 2" descr="lo.jpg"/>
          <p:cNvPicPr>
            <a:picLocks noChangeAspect="1"/>
          </p:cNvPicPr>
          <p:nvPr/>
        </p:nvPicPr>
        <p:blipFill>
          <a:blip r:embed="rId2" cstate="print"/>
          <a:stretch>
            <a:fillRect/>
          </a:stretch>
        </p:blipFill>
        <p:spPr>
          <a:xfrm>
            <a:off x="323528" y="1916832"/>
            <a:ext cx="8568952" cy="44510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fontScale="90000"/>
          </a:bodyPr>
          <a:lstStyle/>
          <a:p>
            <a:r>
              <a:rPr lang="cs-CZ" sz="3600" dirty="0" smtClean="0">
                <a:latin typeface="Arial" pitchFamily="34" charset="0"/>
                <a:cs typeface="Arial" pitchFamily="34" charset="0"/>
              </a:rPr>
              <a:t>Obývací pokoj s kuchyní – perspektiva 4</a:t>
            </a:r>
            <a:endParaRPr lang="cs-CZ" sz="3600" dirty="0">
              <a:latin typeface="Arial" pitchFamily="34" charset="0"/>
              <a:cs typeface="Arial" pitchFamily="34" charset="0"/>
            </a:endParaRPr>
          </a:p>
        </p:txBody>
      </p:sp>
      <p:pic>
        <p:nvPicPr>
          <p:cNvPr id="3" name="Obrázek 2" descr="op.jpg"/>
          <p:cNvPicPr>
            <a:picLocks noChangeAspect="1"/>
          </p:cNvPicPr>
          <p:nvPr/>
        </p:nvPicPr>
        <p:blipFill>
          <a:blip r:embed="rId2" cstate="print"/>
          <a:srcRect r="9267"/>
          <a:stretch>
            <a:fillRect/>
          </a:stretch>
        </p:blipFill>
        <p:spPr>
          <a:xfrm>
            <a:off x="395536" y="1340768"/>
            <a:ext cx="8460432" cy="5250077"/>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Obývací pokoj s kuchyní</a:t>
            </a:r>
            <a:br>
              <a:rPr lang="cs-CZ" sz="3200" dirty="0" smtClean="0">
                <a:latin typeface="Arial" pitchFamily="34" charset="0"/>
                <a:cs typeface="Arial" pitchFamily="34" charset="0"/>
              </a:rPr>
            </a:br>
            <a:r>
              <a:rPr lang="cs-CZ" sz="3200" dirty="0" smtClean="0">
                <a:latin typeface="Arial" pitchFamily="34" charset="0"/>
                <a:cs typeface="Arial" pitchFamily="34" charset="0"/>
              </a:rPr>
              <a:t>stav k prodeji - půdorys</a:t>
            </a:r>
            <a:endParaRPr lang="cs-CZ" sz="3200" dirty="0">
              <a:latin typeface="Arial" pitchFamily="34" charset="0"/>
              <a:cs typeface="Arial" pitchFamily="34" charset="0"/>
            </a:endParaRPr>
          </a:p>
        </p:txBody>
      </p:sp>
      <p:pic>
        <p:nvPicPr>
          <p:cNvPr id="3" name="Obrázek 2" descr="stav 3.jpg"/>
          <p:cNvPicPr>
            <a:picLocks noChangeAspect="1"/>
          </p:cNvPicPr>
          <p:nvPr/>
        </p:nvPicPr>
        <p:blipFill>
          <a:blip r:embed="rId2" cstate="print"/>
          <a:srcRect l="20863" r="13775"/>
          <a:stretch>
            <a:fillRect/>
          </a:stretch>
        </p:blipFill>
        <p:spPr>
          <a:xfrm>
            <a:off x="899592" y="1628800"/>
            <a:ext cx="7344816" cy="46085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Předsíň - perspektiva</a:t>
            </a:r>
            <a:endParaRPr lang="cs-CZ" sz="3200" dirty="0">
              <a:latin typeface="Arial" pitchFamily="34" charset="0"/>
              <a:cs typeface="Arial" pitchFamily="34" charset="0"/>
            </a:endParaRPr>
          </a:p>
        </p:txBody>
      </p:sp>
      <p:pic>
        <p:nvPicPr>
          <p:cNvPr id="4" name="Obrázek 3" descr="předsíň.jpg"/>
          <p:cNvPicPr>
            <a:picLocks noChangeAspect="1"/>
          </p:cNvPicPr>
          <p:nvPr/>
        </p:nvPicPr>
        <p:blipFill>
          <a:blip r:embed="rId2" cstate="print"/>
          <a:stretch>
            <a:fillRect/>
          </a:stretch>
        </p:blipFill>
        <p:spPr>
          <a:xfrm>
            <a:off x="467544" y="1700808"/>
            <a:ext cx="8208912" cy="4451026"/>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570186"/>
          </a:xfrm>
        </p:spPr>
        <p:txBody>
          <a:bodyPr>
            <a:normAutofit fontScale="90000"/>
          </a:bodyPr>
          <a:lstStyle/>
          <a:p>
            <a:r>
              <a:rPr lang="cs-CZ" sz="3200" dirty="0" smtClean="0"/>
              <a:t>       </a:t>
            </a:r>
            <a:br>
              <a:rPr lang="cs-CZ" sz="3200" dirty="0" smtClean="0"/>
            </a:br>
            <a:r>
              <a:rPr lang="cs-CZ" sz="3200" dirty="0" smtClean="0"/>
              <a:t> </a:t>
            </a:r>
            <a:r>
              <a:rPr lang="cs-CZ" sz="3200" dirty="0" smtClean="0">
                <a:latin typeface="Arial" pitchFamily="34" charset="0"/>
                <a:cs typeface="Arial" pitchFamily="34" charset="0"/>
              </a:rPr>
              <a:t>Atypický prvek – odkládací plocha u postele</a:t>
            </a:r>
            <a:r>
              <a:rPr lang="cs-CZ" sz="1600" dirty="0" smtClean="0"/>
              <a:t/>
            </a:r>
            <a:br>
              <a:rPr lang="cs-CZ" sz="1600" dirty="0" smtClean="0"/>
            </a:br>
            <a:r>
              <a:rPr lang="cs-CZ" sz="1600" dirty="0" smtClean="0"/>
              <a:t/>
            </a:r>
            <a:br>
              <a:rPr lang="cs-CZ" sz="1600" dirty="0" smtClean="0"/>
            </a:br>
            <a:r>
              <a:rPr lang="cs-CZ" sz="1600" dirty="0" smtClean="0">
                <a:latin typeface="Arial" pitchFamily="34" charset="0"/>
                <a:cs typeface="Arial" pitchFamily="34" charset="0"/>
              </a:rPr>
              <a:t>Odkládací plocha je vyzděná do výšky 120 cm a šířky 15cm. Lampičky jsou připojené na el. vedení napevno, aby celkový dojem nekazil nevzhledný kabel. Na odkládací ploše jsou pouze vypínače. </a:t>
            </a:r>
            <a:br>
              <a:rPr lang="cs-CZ" sz="1600" dirty="0" smtClean="0">
                <a:latin typeface="Arial" pitchFamily="34" charset="0"/>
                <a:cs typeface="Arial" pitchFamily="34" charset="0"/>
              </a:rPr>
            </a:br>
            <a:r>
              <a:rPr lang="cs-CZ" sz="1600" dirty="0" smtClean="0">
                <a:latin typeface="Arial" pitchFamily="34" charset="0"/>
                <a:cs typeface="Arial" pitchFamily="34" charset="0"/>
              </a:rPr>
              <a:t> Celá plocha je obložená laminátovou podlahou stejného dekoru jako podlaha. </a:t>
            </a:r>
            <a:r>
              <a:rPr lang="cs-CZ" sz="3200" dirty="0" smtClean="0">
                <a:latin typeface="Arial" pitchFamily="34" charset="0"/>
                <a:cs typeface="Arial" pitchFamily="34" charset="0"/>
              </a:rPr>
              <a:t/>
            </a:r>
            <a:br>
              <a:rPr lang="cs-CZ" sz="3200" dirty="0" smtClean="0">
                <a:latin typeface="Arial" pitchFamily="34" charset="0"/>
                <a:cs typeface="Arial" pitchFamily="34" charset="0"/>
              </a:rPr>
            </a:br>
            <a:endParaRPr lang="cs-CZ" sz="3200" dirty="0">
              <a:latin typeface="Arial" pitchFamily="34" charset="0"/>
              <a:cs typeface="Arial" pitchFamily="34" charset="0"/>
            </a:endParaRPr>
          </a:p>
        </p:txBody>
      </p:sp>
      <p:pic>
        <p:nvPicPr>
          <p:cNvPr id="4" name="Obrázek 3" descr="ATYPA.jpg"/>
          <p:cNvPicPr>
            <a:picLocks noChangeAspect="1"/>
          </p:cNvPicPr>
          <p:nvPr/>
        </p:nvPicPr>
        <p:blipFill>
          <a:blip r:embed="rId2" cstate="print"/>
          <a:stretch>
            <a:fillRect/>
          </a:stretch>
        </p:blipFill>
        <p:spPr>
          <a:xfrm>
            <a:off x="467544" y="2204864"/>
            <a:ext cx="8280920" cy="4320480"/>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1228998"/>
          </a:xfrm>
        </p:spPr>
        <p:txBody>
          <a:bodyPr>
            <a:normAutofit/>
          </a:bodyPr>
          <a:lstStyle/>
          <a:p>
            <a:r>
              <a:rPr lang="cs-CZ" sz="3200" dirty="0" smtClean="0">
                <a:latin typeface="Arial" pitchFamily="34" charset="0"/>
                <a:cs typeface="Arial" pitchFamily="34" charset="0"/>
              </a:rPr>
              <a:t>        Specifikace 1 </a:t>
            </a:r>
            <a:r>
              <a:rPr lang="cs-CZ" sz="2400" dirty="0" smtClean="0">
                <a:latin typeface="Arial" pitchFamily="34" charset="0"/>
                <a:cs typeface="Arial" pitchFamily="34" charset="0"/>
              </a:rPr>
              <a:t>obývací pokoj s kuchyní</a:t>
            </a:r>
            <a:r>
              <a:rPr lang="cs-CZ" sz="3200" dirty="0" smtClean="0">
                <a:latin typeface="Arial" pitchFamily="34" charset="0"/>
                <a:cs typeface="Arial" pitchFamily="34" charset="0"/>
              </a:rPr>
              <a:t>	 </a:t>
            </a:r>
            <a:endParaRPr lang="cs-CZ" sz="3200" dirty="0">
              <a:latin typeface="Arial" pitchFamily="34" charset="0"/>
              <a:cs typeface="Arial" pitchFamily="34" charset="0"/>
            </a:endParaRPr>
          </a:p>
        </p:txBody>
      </p:sp>
      <p:sp>
        <p:nvSpPr>
          <p:cNvPr id="3" name="Zástupný symbol pro obsah 2"/>
          <p:cNvSpPr>
            <a:spLocks noGrp="1"/>
          </p:cNvSpPr>
          <p:nvPr>
            <p:ph idx="1"/>
          </p:nvPr>
        </p:nvSpPr>
        <p:spPr>
          <a:xfrm>
            <a:off x="457200" y="1600201"/>
            <a:ext cx="8229600" cy="1180728"/>
          </a:xfrm>
        </p:spPr>
        <p:txBody>
          <a:bodyPr>
            <a:normAutofit/>
          </a:bodyPr>
          <a:lstStyle/>
          <a:p>
            <a:endParaRPr lang="cs-CZ" sz="1800" b="1" dirty="0" smtClean="0"/>
          </a:p>
          <a:p>
            <a:endParaRPr lang="cs-CZ" sz="1800" b="1" dirty="0" smtClean="0"/>
          </a:p>
          <a:p>
            <a:endParaRPr lang="cs-CZ" sz="1800" b="1" dirty="0"/>
          </a:p>
        </p:txBody>
      </p:sp>
      <p:graphicFrame>
        <p:nvGraphicFramePr>
          <p:cNvPr id="5" name="Tabulka 4"/>
          <p:cNvGraphicFramePr>
            <a:graphicFrameLocks noGrp="1"/>
          </p:cNvGraphicFramePr>
          <p:nvPr/>
        </p:nvGraphicFramePr>
        <p:xfrm>
          <a:off x="323528" y="1142019"/>
          <a:ext cx="8496945" cy="5270182"/>
        </p:xfrm>
        <a:graphic>
          <a:graphicData uri="http://schemas.openxmlformats.org/drawingml/2006/table">
            <a:tbl>
              <a:tblPr bandRow="1">
                <a:tableStyleId>{5940675A-B579-460E-94D1-54222C63F5DA}</a:tableStyleId>
              </a:tblPr>
              <a:tblGrid>
                <a:gridCol w="1203485"/>
                <a:gridCol w="1289445"/>
                <a:gridCol w="1314844"/>
                <a:gridCol w="2206986"/>
                <a:gridCol w="1235720"/>
                <a:gridCol w="1246465"/>
              </a:tblGrid>
              <a:tr h="1953217">
                <a:tc>
                  <a:txBody>
                    <a:bodyPr/>
                    <a:lstStyle/>
                    <a:p>
                      <a:pPr algn="ctr"/>
                      <a:endParaRPr lang="cs-CZ" dirty="0"/>
                    </a:p>
                  </a:txBody>
                  <a:tcPr/>
                </a:tc>
                <a:tc>
                  <a:txBody>
                    <a:bodyPr/>
                    <a:lstStyle/>
                    <a:p>
                      <a:pPr algn="ctr"/>
                      <a:r>
                        <a:rPr lang="cs-CZ" sz="1200" dirty="0" err="1" smtClean="0"/>
                        <a:t>Kuch</a:t>
                      </a:r>
                      <a:r>
                        <a:rPr lang="cs-CZ" sz="1200" dirty="0" smtClean="0"/>
                        <a:t>. linka LEANDRA</a:t>
                      </a:r>
                    </a:p>
                    <a:p>
                      <a:pPr algn="ctr"/>
                      <a:r>
                        <a:rPr lang="cs-CZ" sz="1200" dirty="0" smtClean="0"/>
                        <a:t>Dekor: bílá lesk + </a:t>
                      </a:r>
                      <a:r>
                        <a:rPr lang="cs-CZ" sz="1200" dirty="0" err="1" smtClean="0"/>
                        <a:t>san</a:t>
                      </a:r>
                      <a:r>
                        <a:rPr lang="cs-CZ" sz="1200" dirty="0" smtClean="0"/>
                        <a:t> </a:t>
                      </a:r>
                      <a:r>
                        <a:rPr lang="cs-CZ" sz="1200" dirty="0" err="1" smtClean="0"/>
                        <a:t>remo</a:t>
                      </a:r>
                      <a:r>
                        <a:rPr lang="cs-CZ" sz="1200" dirty="0" smtClean="0"/>
                        <a:t> </a:t>
                      </a:r>
                      <a:r>
                        <a:rPr lang="cs-CZ" sz="1200" dirty="0" err="1" smtClean="0"/>
                        <a:t>sand</a:t>
                      </a:r>
                      <a:r>
                        <a:rPr lang="cs-CZ" sz="1200" dirty="0" smtClean="0"/>
                        <a:t>, korpus </a:t>
                      </a:r>
                      <a:r>
                        <a:rPr lang="cs-CZ" sz="1200" dirty="0" err="1" smtClean="0"/>
                        <a:t>san</a:t>
                      </a:r>
                      <a:r>
                        <a:rPr lang="cs-CZ" sz="1200" dirty="0" smtClean="0"/>
                        <a:t> </a:t>
                      </a:r>
                      <a:r>
                        <a:rPr lang="cs-CZ" sz="1200" dirty="0" err="1" smtClean="0"/>
                        <a:t>remo</a:t>
                      </a:r>
                      <a:r>
                        <a:rPr lang="cs-CZ" sz="1200" dirty="0" smtClean="0"/>
                        <a:t> </a:t>
                      </a:r>
                      <a:r>
                        <a:rPr lang="cs-CZ" sz="1200" dirty="0" err="1" smtClean="0"/>
                        <a:t>sand</a:t>
                      </a:r>
                      <a:endParaRPr lang="cs-CZ" sz="1200" b="0" dirty="0"/>
                    </a:p>
                  </a:txBody>
                  <a:tcPr/>
                </a:tc>
                <a:tc>
                  <a:txBody>
                    <a:bodyPr/>
                    <a:lstStyle/>
                    <a:p>
                      <a:pPr algn="ctr"/>
                      <a:r>
                        <a:rPr lang="cs-CZ" sz="1200" dirty="0" smtClean="0"/>
                        <a:t>Kuchyňské studio </a:t>
                      </a:r>
                      <a:r>
                        <a:rPr lang="cs-CZ" sz="1200" dirty="0" err="1" smtClean="0"/>
                        <a:t>Hornbach</a:t>
                      </a:r>
                      <a:endParaRPr lang="cs-CZ" sz="1200" dirty="0"/>
                    </a:p>
                  </a:txBody>
                  <a:tcPr/>
                </a:tc>
                <a:tc>
                  <a:txBody>
                    <a:bodyPr/>
                    <a:lstStyle/>
                    <a:p>
                      <a:pPr algn="ctr"/>
                      <a:r>
                        <a:rPr lang="cs-CZ" sz="1000" dirty="0" smtClean="0"/>
                        <a:t>Specifikace skříněk: 1ks 60cm na vest. lednici CHUV 22</a:t>
                      </a:r>
                    </a:p>
                    <a:p>
                      <a:pPr algn="ctr"/>
                      <a:r>
                        <a:rPr lang="cs-CZ" sz="1000" dirty="0" smtClean="0"/>
                        <a:t> 1ks 60cm pro vest. troubu a varnou desku ES60ER,  1ks 3 zásuvky ES 60 3Z, 1ks 60cm  vysoký kryt myčky  nádobí  K60UV, 1ks 60cm </a:t>
                      </a:r>
                      <a:r>
                        <a:rPr lang="cs-CZ" sz="1000" dirty="0" err="1" smtClean="0"/>
                        <a:t>dřezová</a:t>
                      </a:r>
                      <a:r>
                        <a:rPr lang="cs-CZ" sz="1000" dirty="0" smtClean="0"/>
                        <a:t> 1 dveře, ES60D, 2ks 60cm spodní pravá 1dveře ES60D, 1ks 60 spodní  levá 1 dveře ES60L. 3ks 60cm horní výklopná skládací EH60YH, 3ks 60cm horní 1dveře EH60HK, 4ks 60cm skřínka horní policová HH60P,</a:t>
                      </a:r>
                      <a:endParaRPr lang="cs-CZ" sz="1000" dirty="0"/>
                    </a:p>
                  </a:txBody>
                  <a:tcPr/>
                </a:tc>
                <a:tc>
                  <a:txBody>
                    <a:bodyPr/>
                    <a:lstStyle/>
                    <a:p>
                      <a:pPr algn="ctr"/>
                      <a:endParaRPr lang="cs-CZ" dirty="0"/>
                    </a:p>
                  </a:txBody>
                  <a:tcPr/>
                </a:tc>
                <a:tc>
                  <a:txBody>
                    <a:bodyPr/>
                    <a:lstStyle/>
                    <a:p>
                      <a:pPr algn="ctr"/>
                      <a:r>
                        <a:rPr lang="cs-CZ" sz="1200" dirty="0" smtClean="0"/>
                        <a:t>Cena 59.300Kč vč. 30% sleva do 15.5.2016</a:t>
                      </a:r>
                      <a:endParaRPr lang="cs-CZ" sz="1200" dirty="0"/>
                    </a:p>
                  </a:txBody>
                  <a:tcPr/>
                </a:tc>
              </a:tr>
              <a:tr h="651072">
                <a:tc>
                  <a:txBody>
                    <a:bodyPr/>
                    <a:lstStyle/>
                    <a:p>
                      <a:pPr algn="ctr"/>
                      <a:endParaRPr lang="cs-CZ" dirty="0"/>
                    </a:p>
                  </a:txBody>
                  <a:tcPr/>
                </a:tc>
                <a:tc>
                  <a:txBody>
                    <a:bodyPr/>
                    <a:lstStyle/>
                    <a:p>
                      <a:pPr algn="ctr"/>
                      <a:r>
                        <a:rPr lang="cs-CZ" sz="1200" dirty="0" smtClean="0"/>
                        <a:t>Kuchyňská deska San </a:t>
                      </a:r>
                      <a:r>
                        <a:rPr lang="cs-CZ" sz="1200" dirty="0" err="1" smtClean="0"/>
                        <a:t>remo</a:t>
                      </a:r>
                      <a:r>
                        <a:rPr lang="cs-CZ" sz="1200" dirty="0" smtClean="0"/>
                        <a:t> </a:t>
                      </a:r>
                      <a:r>
                        <a:rPr lang="cs-CZ" sz="1200" dirty="0" err="1" smtClean="0"/>
                        <a:t>sand</a:t>
                      </a:r>
                      <a:r>
                        <a:rPr lang="cs-CZ" sz="1200" dirty="0" smtClean="0"/>
                        <a:t> </a:t>
                      </a:r>
                      <a:r>
                        <a:rPr lang="cs-CZ" sz="1200" dirty="0" err="1" smtClean="0"/>
                        <a:t>š</a:t>
                      </a:r>
                      <a:r>
                        <a:rPr lang="cs-CZ" sz="1200" dirty="0" smtClean="0"/>
                        <a:t>. 60cm,  v. 4cm</a:t>
                      </a:r>
                      <a:endParaRPr lang="cs-CZ" sz="1200" dirty="0"/>
                    </a:p>
                  </a:txBody>
                  <a:tcPr/>
                </a:tc>
                <a:tc>
                  <a:txBody>
                    <a:bodyPr/>
                    <a:lstStyle/>
                    <a:p>
                      <a:pPr algn="ctr"/>
                      <a:r>
                        <a:rPr lang="cs-CZ" sz="1200" dirty="0" smtClean="0"/>
                        <a:t> Kuchyňské studio </a:t>
                      </a:r>
                      <a:r>
                        <a:rPr lang="cs-CZ" sz="1200" dirty="0" err="1" smtClean="0"/>
                        <a:t>Hornbach</a:t>
                      </a:r>
                      <a:endParaRPr lang="cs-CZ" sz="1200" dirty="0"/>
                    </a:p>
                  </a:txBody>
                  <a:tcPr/>
                </a:tc>
                <a:tc>
                  <a:txBody>
                    <a:bodyPr/>
                    <a:lstStyle/>
                    <a:p>
                      <a:pPr algn="ctr"/>
                      <a:r>
                        <a:rPr lang="cs-CZ" sz="1200" dirty="0" smtClean="0"/>
                        <a:t>2x180cm,</a:t>
                      </a:r>
                      <a:r>
                        <a:rPr lang="cs-CZ" sz="1200" baseline="0" dirty="0" smtClean="0"/>
                        <a:t> </a:t>
                      </a:r>
                      <a:r>
                        <a:rPr lang="cs-CZ" sz="1200" dirty="0" smtClean="0"/>
                        <a:t>celkem 3,60m </a:t>
                      </a:r>
                      <a:endParaRPr lang="cs-CZ" sz="1200" dirty="0"/>
                    </a:p>
                  </a:txBody>
                  <a:tcPr/>
                </a:tc>
                <a:tc>
                  <a:txBody>
                    <a:bodyPr/>
                    <a:lstStyle/>
                    <a:p>
                      <a:pPr algn="ctr"/>
                      <a:r>
                        <a:rPr lang="cs-CZ" sz="1200" dirty="0" smtClean="0"/>
                        <a:t>1500kč/</a:t>
                      </a:r>
                      <a:r>
                        <a:rPr lang="cs-CZ" sz="1200" dirty="0" err="1" smtClean="0"/>
                        <a:t>bm</a:t>
                      </a:r>
                      <a:endParaRPr lang="cs-CZ" sz="1200" dirty="0"/>
                    </a:p>
                  </a:txBody>
                  <a:tcPr/>
                </a:tc>
                <a:tc>
                  <a:txBody>
                    <a:bodyPr/>
                    <a:lstStyle/>
                    <a:p>
                      <a:pPr algn="ctr"/>
                      <a:r>
                        <a:rPr lang="cs-CZ" sz="1200" dirty="0" smtClean="0"/>
                        <a:t>5.400Kč</a:t>
                      </a:r>
                      <a:endParaRPr lang="cs-CZ" sz="1200" dirty="0"/>
                    </a:p>
                  </a:txBody>
                  <a:tcPr/>
                </a:tc>
              </a:tr>
              <a:tr h="837093">
                <a:tc>
                  <a:txBody>
                    <a:bodyPr/>
                    <a:lstStyle/>
                    <a:p>
                      <a:pPr algn="ctr"/>
                      <a:endParaRPr lang="cs-CZ"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dirty="0" smtClean="0"/>
                        <a:t>Kuchyňská deska San </a:t>
                      </a:r>
                      <a:r>
                        <a:rPr lang="cs-CZ" sz="1200" dirty="0" err="1" smtClean="0"/>
                        <a:t>remo</a:t>
                      </a:r>
                      <a:r>
                        <a:rPr lang="cs-CZ" sz="1200" dirty="0" smtClean="0"/>
                        <a:t> </a:t>
                      </a:r>
                      <a:r>
                        <a:rPr lang="cs-CZ" sz="1200" dirty="0" err="1" smtClean="0"/>
                        <a:t>sand</a:t>
                      </a:r>
                      <a:r>
                        <a:rPr lang="cs-CZ" sz="1200" dirty="0" smtClean="0"/>
                        <a:t> </a:t>
                      </a:r>
                      <a:r>
                        <a:rPr lang="cs-CZ" sz="1200" dirty="0" err="1" smtClean="0"/>
                        <a:t>š</a:t>
                      </a:r>
                      <a:r>
                        <a:rPr lang="cs-CZ" sz="1200" dirty="0" smtClean="0"/>
                        <a:t>. 90cm,  v.</a:t>
                      </a:r>
                      <a:r>
                        <a:rPr lang="cs-CZ" sz="1200" baseline="0" dirty="0" smtClean="0"/>
                        <a:t> </a:t>
                      </a:r>
                      <a:r>
                        <a:rPr lang="cs-CZ" sz="1200" dirty="0" smtClean="0"/>
                        <a:t>4cm</a:t>
                      </a:r>
                    </a:p>
                    <a:p>
                      <a:pPr algn="ctr"/>
                      <a:endParaRPr lang="cs-CZ" sz="1200" dirty="0"/>
                    </a:p>
                  </a:txBody>
                  <a:tcPr/>
                </a:tc>
                <a:tc>
                  <a:txBody>
                    <a:bodyPr/>
                    <a:lstStyle/>
                    <a:p>
                      <a:pPr algn="ctr"/>
                      <a:r>
                        <a:rPr lang="cs-CZ" sz="1200" dirty="0" smtClean="0"/>
                        <a:t>Kuchyňské studio </a:t>
                      </a:r>
                      <a:r>
                        <a:rPr lang="cs-CZ" sz="1200" dirty="0" err="1" smtClean="0"/>
                        <a:t>Hornbach</a:t>
                      </a:r>
                      <a:endParaRPr lang="cs-CZ" sz="1200" dirty="0"/>
                    </a:p>
                  </a:txBody>
                  <a:tcPr/>
                </a:tc>
                <a:tc>
                  <a:txBody>
                    <a:bodyPr/>
                    <a:lstStyle/>
                    <a:p>
                      <a:pPr algn="ctr"/>
                      <a:r>
                        <a:rPr lang="cs-CZ" sz="1200" dirty="0" smtClean="0"/>
                        <a:t>1x 1,2m</a:t>
                      </a:r>
                      <a:endParaRPr lang="cs-CZ" sz="1200" dirty="0"/>
                    </a:p>
                  </a:txBody>
                  <a:tcPr/>
                </a:tc>
                <a:tc>
                  <a:txBody>
                    <a:bodyPr/>
                    <a:lstStyle/>
                    <a:p>
                      <a:pPr algn="ctr"/>
                      <a:r>
                        <a:rPr lang="cs-CZ" sz="1200" dirty="0" smtClean="0"/>
                        <a:t>2.500kč/</a:t>
                      </a:r>
                      <a:r>
                        <a:rPr lang="cs-CZ" sz="1200" dirty="0" err="1" smtClean="0"/>
                        <a:t>bm</a:t>
                      </a:r>
                      <a:endParaRPr lang="cs-CZ" sz="1200" dirty="0"/>
                    </a:p>
                  </a:txBody>
                  <a:tcPr/>
                </a:tc>
                <a:tc>
                  <a:txBody>
                    <a:bodyPr/>
                    <a:lstStyle/>
                    <a:p>
                      <a:pPr algn="ctr"/>
                      <a:r>
                        <a:rPr lang="cs-CZ" sz="1200" dirty="0" smtClean="0"/>
                        <a:t>3.000Kč</a:t>
                      </a:r>
                      <a:endParaRPr lang="cs-CZ" sz="1200" dirty="0"/>
                    </a:p>
                  </a:txBody>
                  <a:tcPr/>
                </a:tc>
              </a:tr>
              <a:tr h="807090">
                <a:tc>
                  <a:txBody>
                    <a:bodyPr/>
                    <a:lstStyle/>
                    <a:p>
                      <a:pPr algn="ctr"/>
                      <a:endParaRPr lang="cs-CZ" dirty="0"/>
                    </a:p>
                  </a:txBody>
                  <a:tcPr/>
                </a:tc>
                <a:tc>
                  <a:txBody>
                    <a:bodyPr/>
                    <a:lstStyle/>
                    <a:p>
                      <a:pPr algn="ctr"/>
                      <a:r>
                        <a:rPr lang="cs-CZ" sz="1200" dirty="0" err="1" smtClean="0"/>
                        <a:t>Vinilová</a:t>
                      </a:r>
                      <a:r>
                        <a:rPr lang="cs-CZ" sz="1200" dirty="0" smtClean="0"/>
                        <a:t> tapeta květy</a:t>
                      </a:r>
                    </a:p>
                    <a:p>
                      <a:pPr algn="ctr"/>
                      <a:r>
                        <a:rPr lang="cs-CZ" sz="1200" dirty="0" smtClean="0"/>
                        <a:t>0,53x10,05/role</a:t>
                      </a:r>
                      <a:endParaRPr lang="cs-CZ" sz="1200" dirty="0"/>
                    </a:p>
                  </a:txBody>
                  <a:tcPr/>
                </a:tc>
                <a:tc>
                  <a:txBody>
                    <a:bodyPr/>
                    <a:lstStyle/>
                    <a:p>
                      <a:pPr marL="0" marR="0" indent="0" algn="ctr" defTabSz="914400" rtl="0" eaLnBrk="1" fontAlgn="auto" latinLnBrk="0" hangingPunct="1">
                        <a:lnSpc>
                          <a:spcPct val="100000"/>
                        </a:lnSpc>
                        <a:spcBef>
                          <a:spcPts val="0"/>
                        </a:spcBef>
                        <a:spcAft>
                          <a:spcPts val="0"/>
                        </a:spcAft>
                        <a:buClrTx/>
                        <a:buSzTx/>
                        <a:buFontTx/>
                        <a:buNone/>
                        <a:tabLst/>
                        <a:defRPr/>
                      </a:pPr>
                      <a:r>
                        <a:rPr lang="cs-CZ" sz="1200" dirty="0" smtClean="0"/>
                        <a:t>E-</a:t>
                      </a:r>
                      <a:r>
                        <a:rPr lang="cs-CZ" sz="1200" dirty="0" err="1" smtClean="0"/>
                        <a:t>shop</a:t>
                      </a:r>
                      <a:r>
                        <a:rPr lang="cs-CZ" sz="1200" dirty="0" smtClean="0"/>
                        <a:t> tapety na </a:t>
                      </a:r>
                      <a:r>
                        <a:rPr lang="cs-CZ" sz="1200" dirty="0" err="1" smtClean="0"/>
                        <a:t>stěnuhttp</a:t>
                      </a:r>
                      <a:r>
                        <a:rPr lang="cs-CZ" sz="1200" dirty="0" smtClean="0"/>
                        <a:t>://www.tapety-na-stenu.cz</a:t>
                      </a:r>
                    </a:p>
                    <a:p>
                      <a:pPr algn="ctr"/>
                      <a:endParaRPr lang="cs-CZ" sz="1200" dirty="0"/>
                    </a:p>
                  </a:txBody>
                  <a:tcPr/>
                </a:tc>
                <a:tc>
                  <a:txBody>
                    <a:bodyPr/>
                    <a:lstStyle/>
                    <a:p>
                      <a:pPr algn="ctr"/>
                      <a:r>
                        <a:rPr lang="pl-PL" sz="1200" dirty="0" smtClean="0"/>
                        <a:t>3ks</a:t>
                      </a:r>
                      <a:endParaRPr lang="pl-PL" sz="1200" dirty="0"/>
                    </a:p>
                  </a:txBody>
                  <a:tcPr/>
                </a:tc>
                <a:tc>
                  <a:txBody>
                    <a:bodyPr/>
                    <a:lstStyle/>
                    <a:p>
                      <a:pPr algn="ctr"/>
                      <a:r>
                        <a:rPr lang="cs-CZ" sz="1200" dirty="0" smtClean="0"/>
                        <a:t>380Kč/role</a:t>
                      </a:r>
                      <a:endParaRPr lang="cs-CZ" sz="1200" dirty="0"/>
                    </a:p>
                  </a:txBody>
                  <a:tcPr/>
                </a:tc>
                <a:tc>
                  <a:txBody>
                    <a:bodyPr/>
                    <a:lstStyle/>
                    <a:p>
                      <a:pPr algn="ctr"/>
                      <a:r>
                        <a:rPr lang="cs-CZ" sz="1200" dirty="0" smtClean="0"/>
                        <a:t>1140Kč</a:t>
                      </a:r>
                      <a:endParaRPr lang="cs-CZ" sz="1200" dirty="0"/>
                    </a:p>
                  </a:txBody>
                  <a:tcPr/>
                </a:tc>
              </a:tr>
              <a:tr h="807090">
                <a:tc>
                  <a:txBody>
                    <a:bodyPr/>
                    <a:lstStyle/>
                    <a:p>
                      <a:pPr algn="ctr"/>
                      <a:endParaRPr lang="cs-CZ" dirty="0"/>
                    </a:p>
                  </a:txBody>
                  <a:tcPr/>
                </a:tc>
                <a:tc>
                  <a:txBody>
                    <a:bodyPr/>
                    <a:lstStyle/>
                    <a:p>
                      <a:pPr algn="ctr"/>
                      <a:r>
                        <a:rPr lang="cs-CZ" sz="1200" dirty="0" smtClean="0"/>
                        <a:t>Varná  sklokeramická deska MORA  VDS631C</a:t>
                      </a:r>
                      <a:endParaRPr lang="cs-CZ" sz="1200" dirty="0"/>
                    </a:p>
                  </a:txBody>
                  <a:tcPr/>
                </a:tc>
                <a:tc>
                  <a:txBody>
                    <a:bodyPr/>
                    <a:lstStyle/>
                    <a:p>
                      <a:pPr algn="ctr"/>
                      <a:r>
                        <a:rPr lang="cs-CZ" sz="1200" dirty="0" smtClean="0"/>
                        <a:t>Kuchyňské studio </a:t>
                      </a:r>
                      <a:r>
                        <a:rPr lang="cs-CZ" sz="1200" dirty="0" err="1" smtClean="0"/>
                        <a:t>Hornbach</a:t>
                      </a:r>
                      <a:endParaRPr lang="cs-CZ" sz="1200" dirty="0"/>
                    </a:p>
                  </a:txBody>
                  <a:tcPr/>
                </a:tc>
                <a:tc>
                  <a:txBody>
                    <a:bodyPr/>
                    <a:lstStyle/>
                    <a:p>
                      <a:pPr algn="ctr"/>
                      <a:r>
                        <a:rPr lang="pl-PL" sz="1200" dirty="0" smtClean="0"/>
                        <a:t>Rozměr 55x590x505cm</a:t>
                      </a:r>
                    </a:p>
                    <a:p>
                      <a:pPr algn="ctr"/>
                      <a:r>
                        <a:rPr lang="pl-PL" sz="1200" dirty="0" smtClean="0"/>
                        <a:t>Příkon 6,4 KW </a:t>
                      </a:r>
                      <a:endParaRPr lang="pl-PL" sz="1200" dirty="0"/>
                    </a:p>
                  </a:txBody>
                  <a:tcPr/>
                </a:tc>
                <a:tc>
                  <a:txBody>
                    <a:bodyPr/>
                    <a:lstStyle/>
                    <a:p>
                      <a:pPr algn="ctr"/>
                      <a:r>
                        <a:rPr lang="cs-CZ" sz="1200" dirty="0" smtClean="0"/>
                        <a:t>4.690Kč</a:t>
                      </a:r>
                      <a:endParaRPr lang="cs-CZ" sz="1200" dirty="0"/>
                    </a:p>
                  </a:txBody>
                  <a:tcPr/>
                </a:tc>
                <a:tc>
                  <a:txBody>
                    <a:bodyPr/>
                    <a:lstStyle/>
                    <a:p>
                      <a:pPr algn="ctr"/>
                      <a:r>
                        <a:rPr lang="cs-CZ" sz="1200" dirty="0" smtClean="0"/>
                        <a:t>4.690Kč</a:t>
                      </a:r>
                      <a:endParaRPr lang="cs-CZ" sz="1200" dirty="0"/>
                    </a:p>
                  </a:txBody>
                  <a:tcPr/>
                </a:tc>
              </a:tr>
            </a:tbl>
          </a:graphicData>
        </a:graphic>
      </p:graphicFrame>
      <p:pic>
        <p:nvPicPr>
          <p:cNvPr id="6" name="Obrázek 5" descr="DSC2171_LEANDRA_dub_truffel_DUB_TRUFFEL_VANILKA-640x428.jpg"/>
          <p:cNvPicPr>
            <a:picLocks noChangeAspect="1"/>
          </p:cNvPicPr>
          <p:nvPr/>
        </p:nvPicPr>
        <p:blipFill>
          <a:blip r:embed="rId2" cstate="print"/>
          <a:srcRect r="2" b="31395"/>
          <a:stretch>
            <a:fillRect/>
          </a:stretch>
        </p:blipFill>
        <p:spPr>
          <a:xfrm>
            <a:off x="395536" y="1268760"/>
            <a:ext cx="1080120" cy="810090"/>
          </a:xfrm>
          <a:prstGeom prst="rect">
            <a:avLst/>
          </a:prstGeom>
        </p:spPr>
      </p:pic>
      <p:pic>
        <p:nvPicPr>
          <p:cNvPr id="8" name="Obrázek 7" descr="ku.jpg"/>
          <p:cNvPicPr>
            <a:picLocks noChangeAspect="1"/>
          </p:cNvPicPr>
          <p:nvPr/>
        </p:nvPicPr>
        <p:blipFill>
          <a:blip r:embed="rId3" cstate="print"/>
          <a:stretch>
            <a:fillRect/>
          </a:stretch>
        </p:blipFill>
        <p:spPr>
          <a:xfrm>
            <a:off x="395536" y="4797152"/>
            <a:ext cx="1080120" cy="432048"/>
          </a:xfrm>
          <a:prstGeom prst="rect">
            <a:avLst/>
          </a:prstGeom>
        </p:spPr>
      </p:pic>
      <p:pic>
        <p:nvPicPr>
          <p:cNvPr id="9" name="Obrázek 8" descr="deska.jpg"/>
          <p:cNvPicPr>
            <a:picLocks noChangeAspect="1"/>
          </p:cNvPicPr>
          <p:nvPr/>
        </p:nvPicPr>
        <p:blipFill>
          <a:blip r:embed="rId4" cstate="print"/>
          <a:stretch>
            <a:fillRect/>
          </a:stretch>
        </p:blipFill>
        <p:spPr>
          <a:xfrm>
            <a:off x="467544" y="3140968"/>
            <a:ext cx="936104" cy="576064"/>
          </a:xfrm>
          <a:prstGeom prst="rect">
            <a:avLst/>
          </a:prstGeom>
        </p:spPr>
      </p:pic>
      <p:pic>
        <p:nvPicPr>
          <p:cNvPr id="11" name="Obrázek 10" descr="deska.jpg"/>
          <p:cNvPicPr>
            <a:picLocks noChangeAspect="1"/>
          </p:cNvPicPr>
          <p:nvPr/>
        </p:nvPicPr>
        <p:blipFill>
          <a:blip r:embed="rId4" cstate="print"/>
          <a:stretch>
            <a:fillRect/>
          </a:stretch>
        </p:blipFill>
        <p:spPr>
          <a:xfrm>
            <a:off x="467544" y="3861048"/>
            <a:ext cx="936104" cy="576064"/>
          </a:xfrm>
          <a:prstGeom prst="rect">
            <a:avLst/>
          </a:prstGeom>
        </p:spPr>
      </p:pic>
      <p:pic>
        <p:nvPicPr>
          <p:cNvPr id="12" name="Obrázek 11" descr="deska.jpg"/>
          <p:cNvPicPr>
            <a:picLocks noChangeAspect="1"/>
          </p:cNvPicPr>
          <p:nvPr/>
        </p:nvPicPr>
        <p:blipFill>
          <a:blip r:embed="rId5" cstate="print"/>
          <a:srcRect l="51575" t="9265" r="1176" b="10442"/>
          <a:stretch>
            <a:fillRect/>
          </a:stretch>
        </p:blipFill>
        <p:spPr>
          <a:xfrm>
            <a:off x="395536" y="5661248"/>
            <a:ext cx="1008112" cy="720080"/>
          </a:xfrm>
          <a:prstGeom prst="rect">
            <a:avLst/>
          </a:prstGeom>
        </p:spPr>
      </p:pic>
    </p:spTree>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88640"/>
            <a:ext cx="8229600" cy="936104"/>
          </a:xfrm>
        </p:spPr>
        <p:txBody>
          <a:bodyPr>
            <a:normAutofit/>
          </a:bodyPr>
          <a:lstStyle/>
          <a:p>
            <a:r>
              <a:rPr lang="cs-CZ" sz="3200" dirty="0" smtClean="0">
                <a:latin typeface="Arial" pitchFamily="34" charset="0"/>
                <a:cs typeface="Arial" pitchFamily="34" charset="0"/>
              </a:rPr>
              <a:t>Specifikace 2 </a:t>
            </a:r>
            <a:r>
              <a:rPr lang="cs-CZ" sz="2400" dirty="0" smtClean="0">
                <a:latin typeface="Arial" pitchFamily="34" charset="0"/>
                <a:cs typeface="Arial" pitchFamily="34" charset="0"/>
              </a:rPr>
              <a:t>obývací pokoj s kuchyní</a:t>
            </a:r>
            <a:endParaRPr lang="cs-CZ" sz="2400" dirty="0">
              <a:latin typeface="Arial" pitchFamily="34" charset="0"/>
              <a:cs typeface="Arial" pitchFamily="34" charset="0"/>
            </a:endParaRPr>
          </a:p>
        </p:txBody>
      </p:sp>
      <p:pic>
        <p:nvPicPr>
          <p:cNvPr id="5" name="Obrázek 4" descr="rik.jpg"/>
          <p:cNvPicPr>
            <a:picLocks noChangeAspect="1"/>
          </p:cNvPicPr>
          <p:nvPr/>
        </p:nvPicPr>
        <p:blipFill>
          <a:blip r:embed="rId2" cstate="print"/>
          <a:stretch>
            <a:fillRect/>
          </a:stretch>
        </p:blipFill>
        <p:spPr>
          <a:xfrm>
            <a:off x="467544" y="5949280"/>
            <a:ext cx="504056" cy="720080"/>
          </a:xfrm>
          <a:prstGeom prst="rect">
            <a:avLst/>
          </a:prstGeom>
        </p:spPr>
      </p:pic>
      <p:graphicFrame>
        <p:nvGraphicFramePr>
          <p:cNvPr id="7" name="Tabulka 6"/>
          <p:cNvGraphicFramePr>
            <a:graphicFrameLocks noGrp="1"/>
          </p:cNvGraphicFramePr>
          <p:nvPr/>
        </p:nvGraphicFramePr>
        <p:xfrm>
          <a:off x="323528" y="970263"/>
          <a:ext cx="8352930" cy="5843114"/>
        </p:xfrm>
        <a:graphic>
          <a:graphicData uri="http://schemas.openxmlformats.org/drawingml/2006/table">
            <a:tbl>
              <a:tblPr firstRow="1" bandRow="1">
                <a:tableStyleId>{5940675A-B579-460E-94D1-54222C63F5DA}</a:tableStyleId>
              </a:tblPr>
              <a:tblGrid>
                <a:gridCol w="1392155"/>
                <a:gridCol w="1392155"/>
                <a:gridCol w="1392155"/>
                <a:gridCol w="1392155"/>
                <a:gridCol w="1392155"/>
                <a:gridCol w="1392155"/>
              </a:tblGrid>
              <a:tr h="1008111">
                <a:tc>
                  <a:txBody>
                    <a:bodyPr/>
                    <a:lstStyle/>
                    <a:p>
                      <a:endParaRPr lang="cs-CZ" dirty="0"/>
                    </a:p>
                  </a:txBody>
                  <a:tcPr/>
                </a:tc>
                <a:tc>
                  <a:txBody>
                    <a:bodyPr/>
                    <a:lstStyle/>
                    <a:p>
                      <a:r>
                        <a:rPr lang="cs-CZ" sz="1200" dirty="0" smtClean="0">
                          <a:latin typeface="Arial" pitchFamily="34" charset="0"/>
                          <a:cs typeface="Arial" pitchFamily="34" charset="0"/>
                        </a:rPr>
                        <a:t>Vestavná trouba MORA</a:t>
                      </a:r>
                    </a:p>
                    <a:p>
                      <a:r>
                        <a:rPr lang="cs-CZ" sz="1200" dirty="0" smtClean="0">
                          <a:latin typeface="Arial" pitchFamily="34" charset="0"/>
                          <a:cs typeface="Arial" pitchFamily="34" charset="0"/>
                        </a:rPr>
                        <a:t>VT201MX</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Kuchyňské studio </a:t>
                      </a:r>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a:t>
                      </a:r>
                    </a:p>
                    <a:p>
                      <a:r>
                        <a:rPr lang="cs-CZ" sz="1200" dirty="0" smtClean="0">
                          <a:latin typeface="Arial" pitchFamily="34" charset="0"/>
                          <a:cs typeface="Arial" pitchFamily="34" charset="0"/>
                        </a:rPr>
                        <a:t>595x597x565cm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4.590Kč </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4.590Kč</a:t>
                      </a:r>
                      <a:endParaRPr lang="cs-CZ" sz="1200" dirty="0">
                        <a:latin typeface="Arial" pitchFamily="34" charset="0"/>
                        <a:cs typeface="Arial" pitchFamily="34" charset="0"/>
                      </a:endParaRPr>
                    </a:p>
                  </a:txBody>
                  <a:tcPr/>
                </a:tc>
              </a:tr>
              <a:tr h="576064">
                <a:tc>
                  <a:txBody>
                    <a:bodyPr/>
                    <a:lstStyle/>
                    <a:p>
                      <a:endParaRPr lang="cs-CZ" dirty="0"/>
                    </a:p>
                  </a:txBody>
                  <a:tcPr/>
                </a:tc>
                <a:tc>
                  <a:txBody>
                    <a:bodyPr/>
                    <a:lstStyle/>
                    <a:p>
                      <a:r>
                        <a:rPr lang="cs-CZ" sz="1200" dirty="0" smtClean="0">
                          <a:latin typeface="Arial" pitchFamily="34" charset="0"/>
                          <a:cs typeface="Arial" pitchFamily="34" charset="0"/>
                        </a:rPr>
                        <a:t>Odsavač par MORA OP620X</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Kuchyňské studio </a:t>
                      </a:r>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a:t>
                      </a:r>
                    </a:p>
                    <a:p>
                      <a:r>
                        <a:rPr lang="cs-CZ" sz="1200" dirty="0" smtClean="0">
                          <a:latin typeface="Arial" pitchFamily="34" charset="0"/>
                          <a:cs typeface="Arial" pitchFamily="34" charset="0"/>
                        </a:rPr>
                        <a:t>600x 620cm</a:t>
                      </a:r>
                    </a:p>
                    <a:p>
                      <a:r>
                        <a:rPr lang="cs-CZ" sz="1200" dirty="0" smtClean="0">
                          <a:latin typeface="Arial" pitchFamily="34" charset="0"/>
                          <a:cs typeface="Arial" pitchFamily="34" charset="0"/>
                        </a:rPr>
                        <a:t>nerez</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2.990Kč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2.990Kč</a:t>
                      </a:r>
                      <a:endParaRPr lang="cs-CZ" sz="1200" dirty="0">
                        <a:latin typeface="Arial" pitchFamily="34" charset="0"/>
                        <a:cs typeface="Arial" pitchFamily="34" charset="0"/>
                      </a:endParaRPr>
                    </a:p>
                  </a:txBody>
                  <a:tcPr/>
                </a:tc>
              </a:tr>
              <a:tr h="648072">
                <a:tc>
                  <a:txBody>
                    <a:bodyPr/>
                    <a:lstStyle/>
                    <a:p>
                      <a:endParaRPr lang="cs-CZ" dirty="0"/>
                    </a:p>
                  </a:txBody>
                  <a:tcPr/>
                </a:tc>
                <a:tc>
                  <a:txBody>
                    <a:bodyPr/>
                    <a:lstStyle/>
                    <a:p>
                      <a:r>
                        <a:rPr lang="cs-CZ" sz="1200" dirty="0" err="1" smtClean="0">
                          <a:latin typeface="Arial" pitchFamily="34" charset="0"/>
                          <a:cs typeface="Arial" pitchFamily="34" charset="0"/>
                        </a:rPr>
                        <a:t>Dřezová</a:t>
                      </a:r>
                      <a:r>
                        <a:rPr lang="cs-CZ" sz="1200" dirty="0" smtClean="0">
                          <a:latin typeface="Arial" pitchFamily="34" charset="0"/>
                          <a:cs typeface="Arial" pitchFamily="34" charset="0"/>
                        </a:rPr>
                        <a:t> baterie TITANIA IRIS</a:t>
                      </a:r>
                      <a:endParaRPr lang="cs-CZ" sz="1200" dirty="0">
                        <a:latin typeface="Arial" pitchFamily="34" charset="0"/>
                        <a:cs typeface="Arial" pitchFamily="34" charset="0"/>
                      </a:endParaRPr>
                    </a:p>
                  </a:txBody>
                  <a:tcPr/>
                </a:tc>
                <a:tc>
                  <a:txBody>
                    <a:bodyPr/>
                    <a:lstStyle/>
                    <a:p>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chrom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990Kč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990Kč</a:t>
                      </a:r>
                      <a:endParaRPr lang="cs-CZ" sz="1200" dirty="0">
                        <a:latin typeface="Arial" pitchFamily="34" charset="0"/>
                        <a:cs typeface="Arial" pitchFamily="34" charset="0"/>
                      </a:endParaRPr>
                    </a:p>
                  </a:txBody>
                  <a:tcPr/>
                </a:tc>
              </a:tr>
              <a:tr h="648072">
                <a:tc>
                  <a:txBody>
                    <a:bodyPr/>
                    <a:lstStyle/>
                    <a:p>
                      <a:endParaRPr lang="cs-CZ" dirty="0"/>
                    </a:p>
                  </a:txBody>
                  <a:tcPr/>
                </a:tc>
                <a:tc>
                  <a:txBody>
                    <a:bodyPr/>
                    <a:lstStyle/>
                    <a:p>
                      <a:r>
                        <a:rPr lang="cs-CZ" sz="1200" dirty="0" smtClean="0">
                          <a:latin typeface="Arial" pitchFamily="34" charset="0"/>
                          <a:cs typeface="Arial" pitchFamily="34" charset="0"/>
                        </a:rPr>
                        <a:t>FYNDIG</a:t>
                      </a:r>
                    </a:p>
                    <a:p>
                      <a:r>
                        <a:rPr lang="cs-CZ" sz="1200" dirty="0" smtClean="0">
                          <a:latin typeface="Arial" pitchFamily="34" charset="0"/>
                          <a:cs typeface="Arial" pitchFamily="34" charset="0"/>
                        </a:rPr>
                        <a:t>Dřez, nerezavějící ocel</a:t>
                      </a:r>
                      <a:endParaRPr lang="cs-CZ" sz="1200" b="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IKEA</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 45x39cm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799Kč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799Kč</a:t>
                      </a:r>
                      <a:endParaRPr lang="cs-CZ" sz="1200" dirty="0">
                        <a:latin typeface="Arial" pitchFamily="34" charset="0"/>
                        <a:cs typeface="Arial" pitchFamily="34" charset="0"/>
                      </a:endParaRPr>
                    </a:p>
                  </a:txBody>
                  <a:tcPr/>
                </a:tc>
              </a:tr>
              <a:tr h="1736184">
                <a:tc>
                  <a:txBody>
                    <a:bodyPr/>
                    <a:lstStyle/>
                    <a:p>
                      <a:endParaRPr lang="cs-CZ" dirty="0"/>
                    </a:p>
                  </a:txBody>
                  <a:tcPr/>
                </a:tc>
                <a:tc>
                  <a:txBody>
                    <a:bodyPr/>
                    <a:lstStyle/>
                    <a:p>
                      <a:r>
                        <a:rPr lang="cs-CZ" sz="1200" dirty="0" smtClean="0">
                          <a:latin typeface="Arial" pitchFamily="34" charset="0"/>
                          <a:cs typeface="Arial" pitchFamily="34" charset="0"/>
                        </a:rPr>
                        <a:t>Jídelní/pracovní ostrůvek. </a:t>
                      </a:r>
                      <a:r>
                        <a:rPr lang="cs-CZ" sz="1200" dirty="0" err="1" smtClean="0">
                          <a:latin typeface="Arial" pitchFamily="34" charset="0"/>
                          <a:cs typeface="Arial" pitchFamily="34" charset="0"/>
                        </a:rPr>
                        <a:t>Materirál</a:t>
                      </a:r>
                      <a:endParaRPr lang="cs-CZ" sz="1200" dirty="0" smtClean="0">
                        <a:latin typeface="Arial" pitchFamily="34" charset="0"/>
                        <a:cs typeface="Arial" pitchFamily="34" charset="0"/>
                      </a:endParaRPr>
                    </a:p>
                    <a:p>
                      <a:r>
                        <a:rPr lang="cs-CZ" sz="1200" dirty="0" smtClean="0">
                          <a:latin typeface="Arial" pitchFamily="34" charset="0"/>
                          <a:cs typeface="Arial" pitchFamily="34" charset="0"/>
                        </a:rPr>
                        <a:t>lamino</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Otto Tichý truhlářské práce</a:t>
                      </a:r>
                    </a:p>
                    <a:p>
                      <a:r>
                        <a:rPr lang="cs-CZ" sz="1200" dirty="0" smtClean="0">
                          <a:latin typeface="Arial" pitchFamily="34" charset="0"/>
                          <a:cs typeface="Arial" pitchFamily="34" charset="0"/>
                        </a:rPr>
                        <a:t>Hříbková 51Pha 10</a:t>
                      </a:r>
                    </a:p>
                    <a:p>
                      <a:r>
                        <a:rPr lang="cs-CZ" sz="1200" dirty="0" smtClean="0">
                          <a:latin typeface="Arial" pitchFamily="34" charset="0"/>
                          <a:cs typeface="Arial" pitchFamily="34" charset="0"/>
                        </a:rPr>
                        <a:t>IČO: 49397109</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Výroba 1ks otevřené policové skříňky </a:t>
                      </a:r>
                      <a:r>
                        <a:rPr lang="cs-CZ" sz="1200" dirty="0" err="1" smtClean="0">
                          <a:latin typeface="Arial" pitchFamily="34" charset="0"/>
                          <a:cs typeface="Arial" pitchFamily="34" charset="0"/>
                        </a:rPr>
                        <a:t>vč.kompletace</a:t>
                      </a:r>
                      <a:r>
                        <a:rPr lang="cs-CZ" sz="1200" dirty="0" smtClean="0">
                          <a:latin typeface="Arial" pitchFamily="34" charset="0"/>
                          <a:cs typeface="Arial" pitchFamily="34" charset="0"/>
                        </a:rPr>
                        <a:t> s komponenty z </a:t>
                      </a:r>
                      <a:r>
                        <a:rPr lang="cs-CZ" sz="1200" dirty="0" err="1" smtClean="0">
                          <a:latin typeface="Arial" pitchFamily="34" charset="0"/>
                          <a:cs typeface="Arial" pitchFamily="34" charset="0"/>
                        </a:rPr>
                        <a:t>Hornbachu</a:t>
                      </a:r>
                      <a:r>
                        <a:rPr lang="cs-CZ" sz="1200" dirty="0" smtClean="0">
                          <a:latin typeface="Arial" pitchFamily="34" charset="0"/>
                          <a:cs typeface="Arial" pitchFamily="34" charset="0"/>
                        </a:rPr>
                        <a:t> (zásuvková skříňka a </a:t>
                      </a:r>
                      <a:r>
                        <a:rPr lang="cs-CZ" sz="1200" dirty="0" err="1" smtClean="0">
                          <a:latin typeface="Arial" pitchFamily="34" charset="0"/>
                          <a:cs typeface="Arial" pitchFamily="34" charset="0"/>
                        </a:rPr>
                        <a:t>kuch.deska</a:t>
                      </a:r>
                      <a:r>
                        <a:rPr lang="cs-CZ" sz="1200" dirty="0" smtClean="0">
                          <a:latin typeface="Arial" pitchFamily="34" charset="0"/>
                          <a:cs typeface="Arial" pitchFamily="34" charset="0"/>
                        </a:rPr>
                        <a:t>)</a:t>
                      </a:r>
                      <a:endParaRPr lang="cs-CZ" sz="1200" dirty="0">
                        <a:latin typeface="Arial" pitchFamily="34" charset="0"/>
                        <a:cs typeface="Arial" pitchFamily="34" charset="0"/>
                      </a:endParaRPr>
                    </a:p>
                  </a:txBody>
                  <a:tcPr/>
                </a:tc>
                <a:tc>
                  <a:txBody>
                    <a:bodyPr/>
                    <a:lstStyle/>
                    <a:p>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2.800Kč</a:t>
                      </a:r>
                      <a:endParaRPr lang="cs-CZ" sz="1200" dirty="0">
                        <a:latin typeface="Arial" pitchFamily="34" charset="0"/>
                        <a:cs typeface="Arial" pitchFamily="34" charset="0"/>
                      </a:endParaRPr>
                    </a:p>
                  </a:txBody>
                  <a:tcPr/>
                </a:tc>
              </a:tr>
              <a:tr h="704219">
                <a:tc rowSpan="2">
                  <a:txBody>
                    <a:bodyPr/>
                    <a:lstStyle/>
                    <a:p>
                      <a:endParaRPr lang="cs-CZ" dirty="0"/>
                    </a:p>
                  </a:txBody>
                  <a:tcPr/>
                </a:tc>
                <a:tc>
                  <a:txBody>
                    <a:bodyPr/>
                    <a:lstStyle/>
                    <a:p>
                      <a:r>
                        <a:rPr lang="cs-CZ" sz="1200" dirty="0" smtClean="0">
                          <a:latin typeface="Arial" pitchFamily="34" charset="0"/>
                          <a:cs typeface="Arial" pitchFamily="34" charset="0"/>
                        </a:rPr>
                        <a:t>LED pásek bílá studená barva</a:t>
                      </a:r>
                    </a:p>
                    <a:p>
                      <a:r>
                        <a:rPr lang="cs-CZ" sz="1200" dirty="0" smtClean="0">
                          <a:latin typeface="Arial" pitchFamily="34" charset="0"/>
                          <a:cs typeface="Arial" pitchFamily="34" charset="0"/>
                        </a:rPr>
                        <a:t>8634896</a:t>
                      </a:r>
                      <a:endParaRPr lang="cs-CZ" sz="1200" dirty="0">
                        <a:latin typeface="Arial" pitchFamily="34" charset="0"/>
                        <a:cs typeface="Arial" pitchFamily="34" charset="0"/>
                      </a:endParaRPr>
                    </a:p>
                  </a:txBody>
                  <a:tcPr/>
                </a:tc>
                <a:tc>
                  <a:txBody>
                    <a:bodyPr/>
                    <a:lstStyle/>
                    <a:p>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180 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39Kč/6cm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1170Kč</a:t>
                      </a:r>
                      <a:endParaRPr lang="cs-CZ" sz="1200" dirty="0">
                        <a:latin typeface="Arial" pitchFamily="34" charset="0"/>
                        <a:cs typeface="Arial" pitchFamily="34" charset="0"/>
                      </a:endParaRPr>
                    </a:p>
                  </a:txBody>
                  <a:tcPr/>
                </a:tc>
              </a:tr>
              <a:tr h="446733">
                <a:tc vMerge="1">
                  <a:txBody>
                    <a:bodyPr/>
                    <a:lstStyle/>
                    <a:p>
                      <a:endParaRPr lang="cs-CZ" dirty="0"/>
                    </a:p>
                  </a:txBody>
                  <a:tcPr/>
                </a:tc>
                <a:tc>
                  <a:txBody>
                    <a:bodyPr/>
                    <a:lstStyle/>
                    <a:p>
                      <a:r>
                        <a:rPr lang="cs-CZ" sz="1200" dirty="0" smtClean="0">
                          <a:latin typeface="Arial" pitchFamily="34" charset="0"/>
                          <a:cs typeface="Arial" pitchFamily="34" charset="0"/>
                        </a:rPr>
                        <a:t>Krycí lišta k LED pásku, čirá</a:t>
                      </a:r>
                      <a:endParaRPr lang="cs-CZ" sz="1200" dirty="0">
                        <a:latin typeface="Arial" pitchFamily="34" charset="0"/>
                        <a:cs typeface="Arial" pitchFamily="34" charset="0"/>
                      </a:endParaRPr>
                    </a:p>
                  </a:txBody>
                  <a:tcPr/>
                </a:tc>
                <a:tc>
                  <a:txBody>
                    <a:bodyPr/>
                    <a:lstStyle/>
                    <a:p>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180cm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445Kč/2m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445Kč</a:t>
                      </a:r>
                      <a:endParaRPr lang="cs-CZ" sz="1200" dirty="0">
                        <a:latin typeface="Arial" pitchFamily="34" charset="0"/>
                        <a:cs typeface="Arial" pitchFamily="34" charset="0"/>
                      </a:endParaRPr>
                    </a:p>
                  </a:txBody>
                  <a:tcPr/>
                </a:tc>
              </a:tr>
            </a:tbl>
          </a:graphicData>
        </a:graphic>
      </p:graphicFrame>
      <p:pic>
        <p:nvPicPr>
          <p:cNvPr id="8" name="Obrázek 7" descr="trouba.jpg"/>
          <p:cNvPicPr>
            <a:picLocks noChangeAspect="1"/>
          </p:cNvPicPr>
          <p:nvPr/>
        </p:nvPicPr>
        <p:blipFill>
          <a:blip r:embed="rId3" cstate="print"/>
          <a:stretch>
            <a:fillRect/>
          </a:stretch>
        </p:blipFill>
        <p:spPr>
          <a:xfrm>
            <a:off x="539552" y="1052736"/>
            <a:ext cx="936104" cy="877598"/>
          </a:xfrm>
          <a:prstGeom prst="rect">
            <a:avLst/>
          </a:prstGeom>
        </p:spPr>
      </p:pic>
      <p:pic>
        <p:nvPicPr>
          <p:cNvPr id="9" name="Obrázek 8" descr="ODSAVAČ.jpg"/>
          <p:cNvPicPr>
            <a:picLocks noChangeAspect="1"/>
          </p:cNvPicPr>
          <p:nvPr/>
        </p:nvPicPr>
        <p:blipFill>
          <a:blip r:embed="rId4" cstate="print"/>
          <a:stretch>
            <a:fillRect/>
          </a:stretch>
        </p:blipFill>
        <p:spPr>
          <a:xfrm>
            <a:off x="395536" y="2060848"/>
            <a:ext cx="1224136" cy="505584"/>
          </a:xfrm>
          <a:prstGeom prst="rect">
            <a:avLst/>
          </a:prstGeom>
        </p:spPr>
      </p:pic>
      <p:pic>
        <p:nvPicPr>
          <p:cNvPr id="10" name="Obrázek 9" descr="baterie.jpg"/>
          <p:cNvPicPr>
            <a:picLocks noChangeAspect="1"/>
          </p:cNvPicPr>
          <p:nvPr/>
        </p:nvPicPr>
        <p:blipFill>
          <a:blip r:embed="rId5" cstate="print"/>
          <a:stretch>
            <a:fillRect/>
          </a:stretch>
        </p:blipFill>
        <p:spPr>
          <a:xfrm>
            <a:off x="467544" y="2708920"/>
            <a:ext cx="1080120" cy="540060"/>
          </a:xfrm>
          <a:prstGeom prst="rect">
            <a:avLst/>
          </a:prstGeom>
        </p:spPr>
      </p:pic>
      <p:pic>
        <p:nvPicPr>
          <p:cNvPr id="11" name="Obrázek 10" descr="dřez.JPG"/>
          <p:cNvPicPr>
            <a:picLocks noChangeAspect="1"/>
          </p:cNvPicPr>
          <p:nvPr/>
        </p:nvPicPr>
        <p:blipFill>
          <a:blip r:embed="rId6" cstate="print"/>
          <a:stretch>
            <a:fillRect/>
          </a:stretch>
        </p:blipFill>
        <p:spPr>
          <a:xfrm>
            <a:off x="683568" y="3356992"/>
            <a:ext cx="648072" cy="518458"/>
          </a:xfrm>
          <a:prstGeom prst="rect">
            <a:avLst/>
          </a:prstGeom>
        </p:spPr>
      </p:pic>
      <p:pic>
        <p:nvPicPr>
          <p:cNvPr id="12" name="Obrázek 11" descr="lo.jpg"/>
          <p:cNvPicPr>
            <a:picLocks noChangeAspect="1"/>
          </p:cNvPicPr>
          <p:nvPr/>
        </p:nvPicPr>
        <p:blipFill>
          <a:blip r:embed="rId7" cstate="print"/>
          <a:srcRect l="38975" t="39214" r="29525" b="-336"/>
          <a:stretch>
            <a:fillRect/>
          </a:stretch>
        </p:blipFill>
        <p:spPr>
          <a:xfrm>
            <a:off x="467544" y="4149080"/>
            <a:ext cx="1152128" cy="1368152"/>
          </a:xfrm>
          <a:prstGeom prst="rect">
            <a:avLst/>
          </a:prstGeom>
        </p:spPr>
      </p:pic>
      <p:pic>
        <p:nvPicPr>
          <p:cNvPr id="13" name="Obrázek 12" descr="led.jpg"/>
          <p:cNvPicPr>
            <a:picLocks noChangeAspect="1"/>
          </p:cNvPicPr>
          <p:nvPr/>
        </p:nvPicPr>
        <p:blipFill>
          <a:blip r:embed="rId8" cstate="print"/>
          <a:stretch>
            <a:fillRect/>
          </a:stretch>
        </p:blipFill>
        <p:spPr>
          <a:xfrm>
            <a:off x="467544" y="5733256"/>
            <a:ext cx="1164933" cy="1035496"/>
          </a:xfrm>
          <a:prstGeom prst="rect">
            <a:avLst/>
          </a:prstGeom>
        </p:spPr>
      </p:pic>
    </p:spTree>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260648"/>
            <a:ext cx="8229600" cy="1143000"/>
          </a:xfrm>
        </p:spPr>
        <p:txBody>
          <a:bodyPr>
            <a:normAutofit/>
          </a:bodyPr>
          <a:lstStyle/>
          <a:p>
            <a:r>
              <a:rPr lang="cs-CZ" sz="3200" dirty="0" smtClean="0">
                <a:latin typeface="Arial" pitchFamily="34" charset="0"/>
                <a:cs typeface="Arial" pitchFamily="34" charset="0"/>
              </a:rPr>
              <a:t>Seznámení s projektem</a:t>
            </a:r>
            <a:endParaRPr lang="cs-CZ" sz="3200" dirty="0">
              <a:latin typeface="Arial" pitchFamily="34" charset="0"/>
              <a:cs typeface="Arial" pitchFamily="34" charset="0"/>
            </a:endParaRPr>
          </a:p>
        </p:txBody>
      </p:sp>
      <p:sp>
        <p:nvSpPr>
          <p:cNvPr id="3" name="Obdélník 2"/>
          <p:cNvSpPr/>
          <p:nvPr/>
        </p:nvSpPr>
        <p:spPr>
          <a:xfrm>
            <a:off x="971600" y="1484784"/>
            <a:ext cx="7776864" cy="4801314"/>
          </a:xfrm>
          <a:prstGeom prst="rect">
            <a:avLst/>
          </a:prstGeom>
        </p:spPr>
        <p:txBody>
          <a:bodyPr wrap="square">
            <a:spAutoFit/>
          </a:bodyPr>
          <a:lstStyle/>
          <a:p>
            <a:r>
              <a:rPr lang="cs-CZ" sz="1400" dirty="0" smtClean="0">
                <a:latin typeface="Arial" pitchFamily="34" charset="0"/>
                <a:cs typeface="Arial" pitchFamily="34" charset="0"/>
              </a:rPr>
              <a:t>Majitelka koupila byt jako investici. </a:t>
            </a:r>
          </a:p>
          <a:p>
            <a:endParaRPr lang="cs-CZ" sz="1400" dirty="0" smtClean="0">
              <a:solidFill>
                <a:srgbClr val="D7BC99"/>
              </a:solidFill>
              <a:latin typeface="Arial" pitchFamily="34" charset="0"/>
              <a:cs typeface="Arial" pitchFamily="34" charset="0"/>
            </a:endParaRPr>
          </a:p>
          <a:p>
            <a:r>
              <a:rPr lang="cs-CZ" sz="1400" dirty="0" smtClean="0">
                <a:latin typeface="Arial" pitchFamily="34" charset="0"/>
                <a:cs typeface="Arial" pitchFamily="34" charset="0"/>
              </a:rPr>
              <a:t>Počítá s kompletní rekonstrukcí a následným prodejem se ziskem. Vybavení bytu má v plánu </a:t>
            </a:r>
            <a:r>
              <a:rPr lang="cs-CZ" sz="1400" dirty="0" err="1" smtClean="0">
                <a:latin typeface="Arial" pitchFamily="34" charset="0"/>
                <a:cs typeface="Arial" pitchFamily="34" charset="0"/>
              </a:rPr>
              <a:t>zainvestovat</a:t>
            </a:r>
            <a:r>
              <a:rPr lang="cs-CZ" sz="1400" dirty="0" smtClean="0">
                <a:latin typeface="Arial" pitchFamily="34" charset="0"/>
                <a:cs typeface="Arial" pitchFamily="34" charset="0"/>
              </a:rPr>
              <a:t>  pouze částečné. </a:t>
            </a:r>
          </a:p>
          <a:p>
            <a:r>
              <a:rPr lang="cs-CZ" sz="1400" dirty="0" smtClean="0">
                <a:latin typeface="Arial" pitchFamily="34" charset="0"/>
                <a:cs typeface="Arial" pitchFamily="34" charset="0"/>
              </a:rPr>
              <a:t>Požaduje jak návrh bytu ve stavu k prodeji, který vychází z jejich finančních  možností, tak i návrh komplet vybaveného bytu, který chce věnovat budoucímu majiteli jako inspiraci.</a:t>
            </a:r>
          </a:p>
          <a:p>
            <a:endParaRPr lang="cs-CZ" sz="1400" dirty="0" smtClean="0">
              <a:latin typeface="Arial" pitchFamily="34" charset="0"/>
              <a:cs typeface="Arial" pitchFamily="34" charset="0"/>
            </a:endParaRPr>
          </a:p>
          <a:p>
            <a:r>
              <a:rPr lang="cs-CZ" sz="1400" dirty="0" smtClean="0">
                <a:latin typeface="Arial" pitchFamily="34" charset="0"/>
                <a:cs typeface="Arial" pitchFamily="34" charset="0"/>
              </a:rPr>
              <a:t>Finanční limit na celkovou rekonstrukci je včetně vybavení a řemeslných prací 400.000Kč.</a:t>
            </a:r>
          </a:p>
          <a:p>
            <a:r>
              <a:rPr lang="cs-CZ" sz="1400" dirty="0" smtClean="0">
                <a:latin typeface="Arial" pitchFamily="34" charset="0"/>
                <a:cs typeface="Arial" pitchFamily="34" charset="0"/>
              </a:rPr>
              <a:t>    </a:t>
            </a:r>
          </a:p>
          <a:p>
            <a:r>
              <a:rPr lang="cs-CZ" sz="1400" dirty="0" smtClean="0">
                <a:latin typeface="Arial" pitchFamily="34" charset="0"/>
                <a:cs typeface="Arial" pitchFamily="34" charset="0"/>
              </a:rPr>
              <a:t>Majitel bytu je tedy v tomto případě neznámý. </a:t>
            </a:r>
          </a:p>
          <a:p>
            <a:r>
              <a:rPr lang="cs-CZ" sz="1400" dirty="0" smtClean="0">
                <a:latin typeface="Arial" pitchFamily="34" charset="0"/>
                <a:cs typeface="Arial" pitchFamily="34" charset="0"/>
              </a:rPr>
              <a:t>Úkolem designéra je navrhnout interiér bytu prakticky a účelově, bez výrazných a atypických prvků a barev, které by zúžili množství potenciálních zájemců.                                      </a:t>
            </a:r>
          </a:p>
          <a:p>
            <a:endParaRPr lang="cs-CZ" sz="2000" dirty="0" smtClean="0">
              <a:latin typeface="Arial" pitchFamily="34" charset="0"/>
              <a:cs typeface="Arial" pitchFamily="34" charset="0"/>
            </a:endParaRPr>
          </a:p>
          <a:p>
            <a:r>
              <a:rPr lang="cs-CZ" sz="2000" dirty="0" smtClean="0">
                <a:latin typeface="Arial" pitchFamily="34" charset="0"/>
                <a:cs typeface="Arial" pitchFamily="34" charset="0"/>
              </a:rPr>
              <a:t>                                                                              </a:t>
            </a:r>
            <a:r>
              <a:rPr lang="cs-CZ" sz="1400" dirty="0" smtClean="0">
                <a:latin typeface="Arial" pitchFamily="34" charset="0"/>
                <a:cs typeface="Arial" pitchFamily="34" charset="0"/>
              </a:rPr>
              <a:t> </a:t>
            </a:r>
          </a:p>
          <a:p>
            <a:endParaRPr lang="cs-CZ" sz="1400" dirty="0" smtClean="0">
              <a:latin typeface="Arial" pitchFamily="34" charset="0"/>
              <a:cs typeface="Arial" pitchFamily="34" charset="0"/>
            </a:endParaRPr>
          </a:p>
          <a:p>
            <a:endParaRPr lang="cs-CZ" sz="1400" dirty="0" smtClean="0">
              <a:latin typeface="Arial" pitchFamily="34" charset="0"/>
              <a:cs typeface="Arial" pitchFamily="34" charset="0"/>
            </a:endParaRPr>
          </a:p>
          <a:p>
            <a:endParaRPr lang="cs-CZ" sz="1400" dirty="0" smtClean="0">
              <a:latin typeface="Arial" pitchFamily="34" charset="0"/>
              <a:cs typeface="Arial" pitchFamily="34" charset="0"/>
            </a:endParaRPr>
          </a:p>
          <a:p>
            <a:endParaRPr lang="cs-CZ" sz="1400" dirty="0" smtClean="0">
              <a:latin typeface="Arial" pitchFamily="34" charset="0"/>
              <a:cs typeface="Arial" pitchFamily="34" charset="0"/>
            </a:endParaRPr>
          </a:p>
          <a:p>
            <a:endParaRPr lang="cs-CZ" sz="1400" dirty="0" smtClean="0">
              <a:latin typeface="Arial" pitchFamily="34" charset="0"/>
              <a:cs typeface="Arial" pitchFamily="34" charset="0"/>
            </a:endParaRPr>
          </a:p>
          <a:p>
            <a:endParaRPr lang="cs-CZ" sz="1400" dirty="0" smtClean="0">
              <a:latin typeface="Arial" pitchFamily="34" charset="0"/>
              <a:cs typeface="Arial" pitchFamily="34" charset="0"/>
            </a:endParaRPr>
          </a:p>
          <a:p>
            <a:r>
              <a:rPr lang="cs-CZ" sz="1400" dirty="0" smtClean="0">
                <a:latin typeface="Arial" pitchFamily="34" charset="0"/>
                <a:cs typeface="Arial" pitchFamily="34" charset="0"/>
              </a:rPr>
              <a:t>                                                                                                             </a:t>
            </a:r>
            <a:r>
              <a:rPr lang="cs-CZ" sz="1400" b="1" dirty="0" err="1" smtClean="0">
                <a:solidFill>
                  <a:srgbClr val="663300"/>
                </a:solidFill>
                <a:latin typeface="Segoe Script" pitchFamily="34" charset="0"/>
                <a:ea typeface="MingLiU_HKSCS-ExtB" pitchFamily="18" charset="-120"/>
                <a:cs typeface="Arial" pitchFamily="34" charset="0"/>
              </a:rPr>
              <a:t>ITK.interier</a:t>
            </a:r>
            <a:r>
              <a:rPr lang="cs-CZ" sz="1400" b="1" dirty="0" smtClean="0">
                <a:solidFill>
                  <a:srgbClr val="663300"/>
                </a:solidFill>
                <a:latin typeface="Segoe Script" pitchFamily="34" charset="0"/>
                <a:ea typeface="MingLiU_HKSCS-ExtB" pitchFamily="18" charset="-120"/>
                <a:cs typeface="Arial" pitchFamily="34" charset="0"/>
              </a:rPr>
              <a:t> STUDIO</a:t>
            </a:r>
            <a:endParaRPr lang="cs-CZ" sz="1400" dirty="0" smtClean="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Specifikace 3 </a:t>
            </a:r>
            <a:r>
              <a:rPr lang="cs-CZ" sz="2400" dirty="0" smtClean="0">
                <a:latin typeface="Arial" pitchFamily="34" charset="0"/>
                <a:cs typeface="Arial" pitchFamily="34" charset="0"/>
              </a:rPr>
              <a:t>obývací pokoj s kuchyní</a:t>
            </a:r>
            <a:endParaRPr lang="cs-CZ" sz="2400" dirty="0">
              <a:latin typeface="Arial" pitchFamily="34" charset="0"/>
              <a:cs typeface="Arial" pitchFamily="34" charset="0"/>
            </a:endParaRPr>
          </a:p>
        </p:txBody>
      </p:sp>
      <p:graphicFrame>
        <p:nvGraphicFramePr>
          <p:cNvPr id="3" name="Tabulka 2"/>
          <p:cNvGraphicFramePr>
            <a:graphicFrameLocks noGrp="1"/>
          </p:cNvGraphicFramePr>
          <p:nvPr/>
        </p:nvGraphicFramePr>
        <p:xfrm>
          <a:off x="323529" y="1124744"/>
          <a:ext cx="8424934" cy="5479352"/>
        </p:xfrm>
        <a:graphic>
          <a:graphicData uri="http://schemas.openxmlformats.org/drawingml/2006/table">
            <a:tbl>
              <a:tblPr firstRow="1" bandRow="1">
                <a:tableStyleId>{5940675A-B579-460E-94D1-54222C63F5DA}</a:tableStyleId>
              </a:tblPr>
              <a:tblGrid>
                <a:gridCol w="1464164"/>
                <a:gridCol w="1392154"/>
                <a:gridCol w="1392154"/>
                <a:gridCol w="1392154"/>
                <a:gridCol w="1392154"/>
                <a:gridCol w="1392154"/>
              </a:tblGrid>
              <a:tr h="792088">
                <a:tc>
                  <a:txBody>
                    <a:bodyPr/>
                    <a:lstStyle/>
                    <a:p>
                      <a:endParaRPr lang="cs-CZ" dirty="0"/>
                    </a:p>
                  </a:txBody>
                  <a:tcPr/>
                </a:tc>
                <a:tc>
                  <a:txBody>
                    <a:bodyPr/>
                    <a:lstStyle/>
                    <a:p>
                      <a:r>
                        <a:rPr lang="cs-CZ" sz="1200" dirty="0" smtClean="0">
                          <a:latin typeface="Arial" pitchFamily="34" charset="0"/>
                          <a:cs typeface="Arial" pitchFamily="34" charset="0"/>
                        </a:rPr>
                        <a:t>Napáječ 30W, 12V </a:t>
                      </a:r>
                      <a:endParaRPr lang="cs-CZ" sz="1200" dirty="0">
                        <a:latin typeface="Arial" pitchFamily="34" charset="0"/>
                        <a:cs typeface="Arial" pitchFamily="34" charset="0"/>
                      </a:endParaRPr>
                    </a:p>
                  </a:txBody>
                  <a:tcPr/>
                </a:tc>
                <a:tc>
                  <a:txBody>
                    <a:bodyPr/>
                    <a:lstStyle/>
                    <a:p>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1ks</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499Kč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499Kč</a:t>
                      </a:r>
                      <a:endParaRPr lang="cs-CZ" sz="1200" dirty="0">
                        <a:latin typeface="Arial" pitchFamily="34" charset="0"/>
                        <a:cs typeface="Arial" pitchFamily="34" charset="0"/>
                      </a:endParaRPr>
                    </a:p>
                  </a:txBody>
                  <a:tcPr/>
                </a:tc>
              </a:tr>
              <a:tr h="792088">
                <a:tc>
                  <a:txBody>
                    <a:bodyPr/>
                    <a:lstStyle/>
                    <a:p>
                      <a:endParaRPr lang="cs-CZ" dirty="0"/>
                    </a:p>
                  </a:txBody>
                  <a:tcPr/>
                </a:tc>
                <a:tc>
                  <a:txBody>
                    <a:bodyPr/>
                    <a:lstStyle/>
                    <a:p>
                      <a:r>
                        <a:rPr lang="cs-CZ" sz="1200" dirty="0" smtClean="0">
                          <a:latin typeface="Arial" pitchFamily="34" charset="0"/>
                          <a:cs typeface="Arial" pitchFamily="34" charset="0"/>
                        </a:rPr>
                        <a:t>Obklad VENUS IDOLE</a:t>
                      </a:r>
                    </a:p>
                    <a:p>
                      <a:r>
                        <a:rPr lang="cs-CZ" sz="1200" dirty="0" err="1" smtClean="0">
                          <a:latin typeface="Arial" pitchFamily="34" charset="0"/>
                          <a:cs typeface="Arial" pitchFamily="34" charset="0"/>
                        </a:rPr>
                        <a:t>White</a:t>
                      </a:r>
                      <a:r>
                        <a:rPr lang="cs-CZ" sz="1200" dirty="0" smtClean="0">
                          <a:latin typeface="Arial" pitchFamily="34" charset="0"/>
                          <a:cs typeface="Arial" pitchFamily="34" charset="0"/>
                        </a:rPr>
                        <a:t> </a:t>
                      </a:r>
                      <a:r>
                        <a:rPr lang="cs-CZ" sz="1200" dirty="0" err="1" smtClean="0">
                          <a:latin typeface="Arial" pitchFamily="34" charset="0"/>
                          <a:cs typeface="Arial" pitchFamily="34" charset="0"/>
                        </a:rPr>
                        <a:t>woves</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SIKO</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a:t>
                      </a:r>
                    </a:p>
                    <a:p>
                      <a:r>
                        <a:rPr lang="cs-CZ" sz="1200" dirty="0" smtClean="0">
                          <a:latin typeface="Arial" pitchFamily="34" charset="0"/>
                          <a:cs typeface="Arial" pitchFamily="34" charset="0"/>
                        </a:rPr>
                        <a:t>25,3x70,6cm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1m2/699Kč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2m2/ 1398Kč</a:t>
                      </a:r>
                      <a:endParaRPr lang="cs-CZ" sz="1200" dirty="0">
                        <a:latin typeface="Arial" pitchFamily="34" charset="0"/>
                        <a:cs typeface="Arial" pitchFamily="34" charset="0"/>
                      </a:endParaRPr>
                    </a:p>
                  </a:txBody>
                  <a:tcPr/>
                </a:tc>
              </a:tr>
              <a:tr h="864096">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latin typeface="Arial" pitchFamily="34" charset="0"/>
                          <a:cs typeface="Arial" pitchFamily="34" charset="0"/>
                        </a:rPr>
                        <a:t>Laminátová podlaha </a:t>
                      </a:r>
                      <a:r>
                        <a:rPr lang="cs-CZ" sz="1200" dirty="0" err="1" smtClean="0">
                          <a:latin typeface="Arial" pitchFamily="34" charset="0"/>
                          <a:cs typeface="Arial" pitchFamily="34" charset="0"/>
                        </a:rPr>
                        <a:t>Quick</a:t>
                      </a:r>
                      <a:r>
                        <a:rPr lang="cs-CZ" sz="1200" dirty="0" smtClean="0">
                          <a:latin typeface="Arial" pitchFamily="34" charset="0"/>
                          <a:cs typeface="Arial" pitchFamily="34" charset="0"/>
                        </a:rPr>
                        <a:t> Step GO týk kartáčovaný</a:t>
                      </a:r>
                    </a:p>
                    <a:p>
                      <a:endParaRPr lang="cs-CZ" sz="1200" b="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PODLAHY Spáčil</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 1383x193x8mm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1m/295Kč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23m2/6785Kč</a:t>
                      </a:r>
                      <a:endParaRPr lang="cs-CZ" sz="1200" dirty="0">
                        <a:latin typeface="Arial" pitchFamily="34" charset="0"/>
                        <a:cs typeface="Arial" pitchFamily="34" charset="0"/>
                      </a:endParaRPr>
                    </a:p>
                  </a:txBody>
                  <a:tcPr/>
                </a:tc>
              </a:tr>
              <a:tr h="722334">
                <a:tc rowSpan="2">
                  <a:txBody>
                    <a:bodyPr/>
                    <a:lstStyle/>
                    <a:p>
                      <a:endParaRPr lang="cs-CZ" dirty="0"/>
                    </a:p>
                  </a:txBody>
                  <a:tcPr/>
                </a:tc>
                <a:tc>
                  <a:txBody>
                    <a:bodyPr/>
                    <a:lstStyle/>
                    <a:p>
                      <a:r>
                        <a:rPr lang="cs-CZ" sz="1200" dirty="0" smtClean="0">
                          <a:latin typeface="Arial" pitchFamily="34" charset="0"/>
                          <a:cs typeface="Arial" pitchFamily="34" charset="0"/>
                        </a:rPr>
                        <a:t>Závěsné svítidlo PINTO</a:t>
                      </a:r>
                    </a:p>
                    <a:p>
                      <a:r>
                        <a:rPr lang="cs-CZ" sz="1200" dirty="0" smtClean="0">
                          <a:latin typeface="Arial" pitchFamily="34" charset="0"/>
                          <a:cs typeface="Arial" pitchFamily="34" charset="0"/>
                        </a:rPr>
                        <a:t>Chrom/ sklo</a:t>
                      </a:r>
                    </a:p>
                  </a:txBody>
                  <a:tcPr/>
                </a:tc>
                <a:tc>
                  <a:txBody>
                    <a:bodyPr/>
                    <a:lstStyle/>
                    <a:p>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3x60W, E27</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2.690Kč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2690Kč</a:t>
                      </a:r>
                      <a:endParaRPr lang="cs-CZ" sz="1200" dirty="0">
                        <a:latin typeface="Arial" pitchFamily="34" charset="0"/>
                        <a:cs typeface="Arial" pitchFamily="34" charset="0"/>
                      </a:endParaRPr>
                    </a:p>
                  </a:txBody>
                  <a:tcPr/>
                </a:tc>
              </a:tr>
              <a:tr h="722334">
                <a:tc vMerge="1">
                  <a:txBody>
                    <a:bodyPr/>
                    <a:lstStyle/>
                    <a:p>
                      <a:endParaRPr lang="cs-CZ" dirty="0"/>
                    </a:p>
                  </a:txBody>
                  <a:tcPr/>
                </a:tc>
                <a:tc>
                  <a:txBody>
                    <a:bodyPr/>
                    <a:lstStyle/>
                    <a:p>
                      <a:r>
                        <a:rPr lang="cs-CZ" sz="1200" dirty="0" smtClean="0">
                          <a:latin typeface="Arial" pitchFamily="34" charset="0"/>
                          <a:cs typeface="Arial" pitchFamily="34" charset="0"/>
                        </a:rPr>
                        <a:t>Závěsné svítidlo PINTO </a:t>
                      </a:r>
                    </a:p>
                    <a:p>
                      <a:r>
                        <a:rPr lang="cs-CZ" sz="1200" dirty="0" smtClean="0">
                          <a:latin typeface="Arial" pitchFamily="34" charset="0"/>
                          <a:cs typeface="Arial" pitchFamily="34" charset="0"/>
                        </a:rPr>
                        <a:t>Chrom/sklo</a:t>
                      </a:r>
                      <a:endParaRPr lang="cs-CZ" sz="1200" dirty="0">
                        <a:latin typeface="Arial" pitchFamily="34" charset="0"/>
                        <a:cs typeface="Arial" pitchFamily="34" charset="0"/>
                      </a:endParaRPr>
                    </a:p>
                  </a:txBody>
                  <a:tcPr/>
                </a:tc>
                <a:tc>
                  <a:txBody>
                    <a:bodyPr/>
                    <a:lstStyle/>
                    <a:p>
                      <a:r>
                        <a:rPr lang="cs-CZ" sz="1200" dirty="0" err="1" smtClean="0">
                          <a:latin typeface="Arial" pitchFamily="34" charset="0"/>
                          <a:cs typeface="Arial" pitchFamily="34" charset="0"/>
                        </a:rPr>
                        <a:t>Hornbach</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1x60W, E27</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899Kč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899Kč</a:t>
                      </a:r>
                      <a:endParaRPr lang="cs-CZ" sz="1200" dirty="0">
                        <a:latin typeface="Arial" pitchFamily="34" charset="0"/>
                        <a:cs typeface="Arial" pitchFamily="34" charset="0"/>
                      </a:endParaRPr>
                    </a:p>
                  </a:txBody>
                  <a:tcPr/>
                </a:tc>
              </a:tr>
              <a:tr h="722334">
                <a:tc>
                  <a:txBody>
                    <a:bodyPr/>
                    <a:lstStyle/>
                    <a:p>
                      <a:endParaRPr lang="cs-CZ" dirty="0"/>
                    </a:p>
                  </a:txBody>
                  <a:tcPr/>
                </a:tc>
                <a:tc>
                  <a:txBody>
                    <a:bodyPr/>
                    <a:lstStyle/>
                    <a:p>
                      <a:r>
                        <a:rPr lang="cs-CZ" sz="1200" dirty="0" smtClean="0">
                          <a:latin typeface="Arial" pitchFamily="34" charset="0"/>
                          <a:cs typeface="Arial" pitchFamily="34" charset="0"/>
                        </a:rPr>
                        <a:t>HENRIKSDAL</a:t>
                      </a:r>
                    </a:p>
                    <a:p>
                      <a:r>
                        <a:rPr lang="cs-CZ" sz="1200" dirty="0" smtClean="0">
                          <a:latin typeface="Arial" pitchFamily="34" charset="0"/>
                          <a:cs typeface="Arial" pitchFamily="34" charset="0"/>
                        </a:rPr>
                        <a:t>židle </a:t>
                      </a:r>
                      <a:r>
                        <a:rPr lang="cs-CZ" sz="1200" dirty="0" err="1" smtClean="0">
                          <a:latin typeface="Arial" pitchFamily="34" charset="0"/>
                          <a:cs typeface="Arial" pitchFamily="34" charset="0"/>
                        </a:rPr>
                        <a:t>Gobo</a:t>
                      </a:r>
                      <a:r>
                        <a:rPr lang="cs-CZ" sz="1200" dirty="0" smtClean="0">
                          <a:latin typeface="Arial" pitchFamily="34" charset="0"/>
                          <a:cs typeface="Arial" pitchFamily="34" charset="0"/>
                        </a:rPr>
                        <a:t> bílá</a:t>
                      </a:r>
                    </a:p>
                    <a:p>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IKEA</a:t>
                      </a:r>
                      <a:endParaRPr lang="cs-CZ" sz="1200" dirty="0">
                        <a:latin typeface="Arial" pitchFamily="34" charset="0"/>
                        <a:cs typeface="Arial" pitchFamily="34" charset="0"/>
                      </a:endParaRPr>
                    </a:p>
                  </a:txBody>
                  <a:tcPr/>
                </a:tc>
                <a:tc>
                  <a:txBody>
                    <a:bodyPr/>
                    <a:lstStyle/>
                    <a:p>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1290Kč/ks</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2ks/2.580Kč</a:t>
                      </a:r>
                      <a:endParaRPr lang="cs-CZ" sz="1200" dirty="0">
                        <a:latin typeface="Arial" pitchFamily="34" charset="0"/>
                        <a:cs typeface="Arial" pitchFamily="34" charset="0"/>
                      </a:endParaRPr>
                    </a:p>
                  </a:txBody>
                  <a:tcPr/>
                </a:tc>
              </a:tr>
              <a:tr h="722334">
                <a:tc>
                  <a:txBody>
                    <a:bodyPr/>
                    <a:lstStyle/>
                    <a:p>
                      <a:endParaRPr lang="cs-CZ" dirty="0"/>
                    </a:p>
                  </a:txBody>
                  <a:tcPr/>
                </a:tc>
                <a:tc>
                  <a:txBody>
                    <a:bodyPr/>
                    <a:lstStyle/>
                    <a:p>
                      <a:r>
                        <a:rPr lang="cs-CZ" sz="1200" dirty="0" smtClean="0">
                          <a:latin typeface="Arial" pitchFamily="34" charset="0"/>
                          <a:cs typeface="Arial" pitchFamily="34" charset="0"/>
                        </a:rPr>
                        <a:t>Koberec ALHEDE 102.225.19</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IKEA</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 133x195cm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2.290Kč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2.290Kč</a:t>
                      </a:r>
                      <a:endParaRPr lang="cs-CZ" sz="1200" dirty="0">
                        <a:latin typeface="Arial" pitchFamily="34" charset="0"/>
                        <a:cs typeface="Arial" pitchFamily="34" charset="0"/>
                      </a:endParaRPr>
                    </a:p>
                  </a:txBody>
                  <a:tcPr/>
                </a:tc>
              </a:tr>
            </a:tbl>
          </a:graphicData>
        </a:graphic>
      </p:graphicFrame>
      <p:pic>
        <p:nvPicPr>
          <p:cNvPr id="4" name="Obrázek 3" descr="led.jpg"/>
          <p:cNvPicPr>
            <a:picLocks noChangeAspect="1"/>
          </p:cNvPicPr>
          <p:nvPr/>
        </p:nvPicPr>
        <p:blipFill>
          <a:blip r:embed="rId2" cstate="print"/>
          <a:stretch>
            <a:fillRect/>
          </a:stretch>
        </p:blipFill>
        <p:spPr>
          <a:xfrm>
            <a:off x="395536" y="1196752"/>
            <a:ext cx="1368152" cy="648072"/>
          </a:xfrm>
          <a:prstGeom prst="rect">
            <a:avLst/>
          </a:prstGeom>
        </p:spPr>
      </p:pic>
      <p:pic>
        <p:nvPicPr>
          <p:cNvPr id="5" name="Obrázek 4" descr="BKLAD.jpg"/>
          <p:cNvPicPr>
            <a:picLocks noChangeAspect="1"/>
          </p:cNvPicPr>
          <p:nvPr/>
        </p:nvPicPr>
        <p:blipFill>
          <a:blip r:embed="rId3" cstate="print"/>
          <a:srcRect l="46461" r="11068" b="73625"/>
          <a:stretch>
            <a:fillRect/>
          </a:stretch>
        </p:blipFill>
        <p:spPr>
          <a:xfrm>
            <a:off x="395536" y="1988840"/>
            <a:ext cx="1368152" cy="648072"/>
          </a:xfrm>
          <a:prstGeom prst="rect">
            <a:avLst/>
          </a:prstGeom>
        </p:spPr>
      </p:pic>
      <p:pic>
        <p:nvPicPr>
          <p:cNvPr id="7" name="Obrázek 6" descr="podlaha.jpg"/>
          <p:cNvPicPr>
            <a:picLocks noChangeAspect="1"/>
          </p:cNvPicPr>
          <p:nvPr/>
        </p:nvPicPr>
        <p:blipFill>
          <a:blip r:embed="rId4" cstate="print"/>
          <a:stretch>
            <a:fillRect/>
          </a:stretch>
        </p:blipFill>
        <p:spPr>
          <a:xfrm>
            <a:off x="395536" y="2780928"/>
            <a:ext cx="1368152" cy="720080"/>
          </a:xfrm>
          <a:prstGeom prst="rect">
            <a:avLst/>
          </a:prstGeom>
        </p:spPr>
      </p:pic>
      <p:pic>
        <p:nvPicPr>
          <p:cNvPr id="8" name="Obrázek 7" descr="lustry.jpg"/>
          <p:cNvPicPr>
            <a:picLocks noChangeAspect="1"/>
          </p:cNvPicPr>
          <p:nvPr/>
        </p:nvPicPr>
        <p:blipFill>
          <a:blip r:embed="rId5" cstate="print"/>
          <a:srcRect l="70836" t="32141" r="15927" b="35713"/>
          <a:stretch>
            <a:fillRect/>
          </a:stretch>
        </p:blipFill>
        <p:spPr>
          <a:xfrm>
            <a:off x="467544" y="3789040"/>
            <a:ext cx="1080120" cy="1350150"/>
          </a:xfrm>
          <a:prstGeom prst="rect">
            <a:avLst/>
          </a:prstGeom>
        </p:spPr>
      </p:pic>
      <p:pic>
        <p:nvPicPr>
          <p:cNvPr id="10" name="Obrázek 9" descr="židle.JPG"/>
          <p:cNvPicPr>
            <a:picLocks noChangeAspect="1"/>
          </p:cNvPicPr>
          <p:nvPr/>
        </p:nvPicPr>
        <p:blipFill>
          <a:blip r:embed="rId6" cstate="print"/>
          <a:stretch>
            <a:fillRect/>
          </a:stretch>
        </p:blipFill>
        <p:spPr>
          <a:xfrm>
            <a:off x="683568" y="5229200"/>
            <a:ext cx="648072" cy="648072"/>
          </a:xfrm>
          <a:prstGeom prst="rect">
            <a:avLst/>
          </a:prstGeom>
        </p:spPr>
      </p:pic>
      <p:pic>
        <p:nvPicPr>
          <p:cNvPr id="11" name="Obrázek 10" descr="kob.jpg"/>
          <p:cNvPicPr>
            <a:picLocks noChangeAspect="1"/>
          </p:cNvPicPr>
          <p:nvPr/>
        </p:nvPicPr>
        <p:blipFill>
          <a:blip r:embed="rId7" cstate="print"/>
          <a:stretch>
            <a:fillRect/>
          </a:stretch>
        </p:blipFill>
        <p:spPr>
          <a:xfrm>
            <a:off x="395536" y="5949280"/>
            <a:ext cx="1374756" cy="648072"/>
          </a:xfrm>
          <a:prstGeom prst="rect">
            <a:avLst/>
          </a:prstGeom>
        </p:spPr>
      </p:pic>
    </p:spTree>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Specifikace 4 </a:t>
            </a:r>
            <a:r>
              <a:rPr lang="cs-CZ" sz="2400" dirty="0" smtClean="0">
                <a:latin typeface="Arial" pitchFamily="34" charset="0"/>
                <a:cs typeface="Arial" pitchFamily="34" charset="0"/>
              </a:rPr>
              <a:t>obývací pokoj s kuchyní</a:t>
            </a:r>
            <a:endParaRPr lang="cs-CZ" sz="2400" dirty="0">
              <a:latin typeface="Arial" pitchFamily="34" charset="0"/>
              <a:cs typeface="Arial" pitchFamily="34" charset="0"/>
            </a:endParaRPr>
          </a:p>
        </p:txBody>
      </p:sp>
      <p:graphicFrame>
        <p:nvGraphicFramePr>
          <p:cNvPr id="3" name="Tabulka 2"/>
          <p:cNvGraphicFramePr>
            <a:graphicFrameLocks noGrp="1"/>
          </p:cNvGraphicFramePr>
          <p:nvPr/>
        </p:nvGraphicFramePr>
        <p:xfrm>
          <a:off x="395536" y="1124744"/>
          <a:ext cx="8352926" cy="5621114"/>
        </p:xfrm>
        <a:graphic>
          <a:graphicData uri="http://schemas.openxmlformats.org/drawingml/2006/table">
            <a:tbl>
              <a:tblPr firstRow="1" bandRow="1">
                <a:tableStyleId>{5940675A-B579-460E-94D1-54222C63F5DA}</a:tableStyleId>
              </a:tblPr>
              <a:tblGrid>
                <a:gridCol w="1380153"/>
                <a:gridCol w="1380153"/>
                <a:gridCol w="1380153"/>
                <a:gridCol w="1380153"/>
                <a:gridCol w="1380153"/>
                <a:gridCol w="1452161"/>
              </a:tblGrid>
              <a:tr h="722334">
                <a:tc>
                  <a:txBody>
                    <a:bodyPr/>
                    <a:lstStyle/>
                    <a:p>
                      <a:endParaRPr lang="cs-CZ" dirty="0"/>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latin typeface="Arial" pitchFamily="34" charset="0"/>
                          <a:cs typeface="Arial" pitchFamily="34" charset="0"/>
                        </a:rPr>
                        <a:t>Sedací souprava COBRA</a:t>
                      </a:r>
                    </a:p>
                    <a:p>
                      <a:r>
                        <a:rPr lang="cs-CZ" sz="1200" dirty="0" smtClean="0">
                          <a:latin typeface="Arial" pitchFamily="34" charset="0"/>
                          <a:cs typeface="Arial" pitchFamily="34" charset="0"/>
                        </a:rPr>
                        <a:t>Bílo-hnědá</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FH NÁBYTEK s.</a:t>
                      </a:r>
                      <a:r>
                        <a:rPr lang="cs-CZ" sz="1200" dirty="0" err="1" smtClean="0">
                          <a:latin typeface="Arial" pitchFamily="34" charset="0"/>
                          <a:cs typeface="Arial" pitchFamily="34" charset="0"/>
                        </a:rPr>
                        <a:t>r.o</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 235x160cm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12.880Kč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12.880Kč</a:t>
                      </a:r>
                      <a:endParaRPr lang="cs-CZ" sz="1200" dirty="0">
                        <a:latin typeface="Arial" pitchFamily="34" charset="0"/>
                        <a:cs typeface="Arial" pitchFamily="34" charset="0"/>
                      </a:endParaRPr>
                    </a:p>
                  </a:txBody>
                  <a:tcPr/>
                </a:tc>
              </a:tr>
              <a:tr h="722334">
                <a:tc>
                  <a:txBody>
                    <a:bodyPr/>
                    <a:lstStyle/>
                    <a:p>
                      <a:endParaRPr lang="cs-CZ"/>
                    </a:p>
                  </a:txBody>
                  <a:tcPr/>
                </a:tc>
                <a:tc>
                  <a:txBody>
                    <a:bodyPr/>
                    <a:lstStyle/>
                    <a:p>
                      <a:r>
                        <a:rPr lang="cs-CZ" sz="1200" dirty="0" smtClean="0">
                          <a:latin typeface="Arial" pitchFamily="34" charset="0"/>
                          <a:cs typeface="Arial" pitchFamily="34" charset="0"/>
                        </a:rPr>
                        <a:t>Konferenční stolek VENEZIA D20 Elis bílý</a:t>
                      </a:r>
                      <a:endParaRPr lang="cs-CZ" sz="120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dirty="0" smtClean="0">
                          <a:latin typeface="Arial" pitchFamily="34" charset="0"/>
                          <a:cs typeface="Arial" pitchFamily="34" charset="0"/>
                        </a:rPr>
                        <a:t>FH NÁBYTEK s.</a:t>
                      </a:r>
                      <a:r>
                        <a:rPr lang="cs-CZ" sz="1200" dirty="0" err="1" smtClean="0">
                          <a:latin typeface="Arial" pitchFamily="34" charset="0"/>
                          <a:cs typeface="Arial" pitchFamily="34" charset="0"/>
                        </a:rPr>
                        <a:t>r.o</a:t>
                      </a:r>
                      <a:endParaRPr lang="cs-CZ" sz="1200" dirty="0" smtClean="0">
                        <a:latin typeface="Arial" pitchFamily="34" charset="0"/>
                        <a:cs typeface="Arial" pitchFamily="34" charset="0"/>
                      </a:endParaRPr>
                    </a:p>
                    <a:p>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Rozměr:82x35x82cm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2.927Kč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2.927Kč</a:t>
                      </a:r>
                      <a:endParaRPr lang="cs-CZ" sz="1200" dirty="0">
                        <a:latin typeface="Arial" pitchFamily="34" charset="0"/>
                        <a:cs typeface="Arial" pitchFamily="34" charset="0"/>
                      </a:endParaRPr>
                    </a:p>
                  </a:txBody>
                  <a:tcPr/>
                </a:tc>
              </a:tr>
              <a:tr h="1003604">
                <a:tc>
                  <a:txBody>
                    <a:bodyPr/>
                    <a:lstStyle/>
                    <a:p>
                      <a:endParaRPr lang="cs-CZ" dirty="0"/>
                    </a:p>
                  </a:txBody>
                  <a:tcPr/>
                </a:tc>
                <a:tc>
                  <a:txBody>
                    <a:bodyPr/>
                    <a:lstStyle/>
                    <a:p>
                      <a:r>
                        <a:rPr lang="cs-CZ" sz="1200" dirty="0" smtClean="0">
                          <a:latin typeface="Arial" pitchFamily="34" charset="0"/>
                          <a:cs typeface="Arial" pitchFamily="34" charset="0"/>
                        </a:rPr>
                        <a:t>Fíkus – pokojová květina</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CUT –FLOWERS </a:t>
                      </a:r>
                      <a:r>
                        <a:rPr lang="cs-CZ" sz="1200" dirty="0" err="1" smtClean="0">
                          <a:latin typeface="Arial" pitchFamily="34" charset="0"/>
                          <a:cs typeface="Arial" pitchFamily="34" charset="0"/>
                        </a:rPr>
                        <a:t>Lipence</a:t>
                      </a:r>
                      <a:r>
                        <a:rPr lang="cs-CZ" sz="1200" dirty="0" smtClean="0">
                          <a:latin typeface="Arial" pitchFamily="34" charset="0"/>
                          <a:cs typeface="Arial" pitchFamily="34" charset="0"/>
                        </a:rPr>
                        <a:t> -velkoobchod</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Výška 1,6m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1200Kč</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1200Kč</a:t>
                      </a:r>
                      <a:endParaRPr lang="cs-CZ" sz="1200" dirty="0">
                        <a:latin typeface="Arial" pitchFamily="34" charset="0"/>
                        <a:cs typeface="Arial" pitchFamily="34" charset="0"/>
                      </a:endParaRPr>
                    </a:p>
                  </a:txBody>
                  <a:tcPr/>
                </a:tc>
              </a:tr>
              <a:tr h="992336">
                <a:tc>
                  <a:txBody>
                    <a:bodyPr/>
                    <a:lstStyle/>
                    <a:p>
                      <a:endParaRPr lang="cs-CZ" dirty="0"/>
                    </a:p>
                  </a:txBody>
                  <a:tcPr/>
                </a:tc>
                <a:tc>
                  <a:txBody>
                    <a:bodyPr/>
                    <a:lstStyle/>
                    <a:p>
                      <a:r>
                        <a:rPr lang="cs-CZ" sz="1200" dirty="0" smtClean="0">
                          <a:latin typeface="Arial" pitchFamily="34" charset="0"/>
                          <a:cs typeface="Arial" pitchFamily="34" charset="0"/>
                        </a:rPr>
                        <a:t>Tyč na závěsy RACKA + </a:t>
                      </a:r>
                      <a:r>
                        <a:rPr lang="cs-CZ" sz="1200" dirty="0" err="1" smtClean="0">
                          <a:latin typeface="Arial" pitchFamily="34" charset="0"/>
                          <a:cs typeface="Arial" pitchFamily="34" charset="0"/>
                        </a:rPr>
                        <a:t>doplńky</a:t>
                      </a:r>
                      <a:r>
                        <a:rPr lang="cs-CZ" sz="1200" dirty="0" smtClean="0">
                          <a:latin typeface="Arial" pitchFamily="34" charset="0"/>
                          <a:cs typeface="Arial" pitchFamily="34" charset="0"/>
                        </a:rPr>
                        <a:t>:  BETYDLIG</a:t>
                      </a:r>
                    </a:p>
                    <a:p>
                      <a:r>
                        <a:rPr lang="cs-CZ" sz="1200" dirty="0" smtClean="0">
                          <a:latin typeface="Arial" pitchFamily="34" charset="0"/>
                          <a:cs typeface="Arial" pitchFamily="34" charset="0"/>
                        </a:rPr>
                        <a:t>RAFFIG</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IKEA</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a:t>
                      </a:r>
                    </a:p>
                    <a:p>
                      <a:r>
                        <a:rPr lang="cs-CZ" sz="1200" dirty="0" smtClean="0">
                          <a:latin typeface="Arial" pitchFamily="34" charset="0"/>
                          <a:cs typeface="Arial" pitchFamily="34" charset="0"/>
                        </a:rPr>
                        <a:t>210 -385cm</a:t>
                      </a:r>
                    </a:p>
                    <a:p>
                      <a:endParaRPr lang="cs-CZ" sz="1200" dirty="0" smtClean="0">
                        <a:latin typeface="Arial" pitchFamily="34" charset="0"/>
                        <a:cs typeface="Arial" pitchFamily="34" charset="0"/>
                      </a:endParaRPr>
                    </a:p>
                    <a:p>
                      <a:r>
                        <a:rPr lang="cs-CZ" sz="1200" dirty="0" smtClean="0">
                          <a:latin typeface="Arial" pitchFamily="34" charset="0"/>
                          <a:cs typeface="Arial" pitchFamily="34" charset="0"/>
                        </a:rPr>
                        <a:t>úchyt</a:t>
                      </a:r>
                    </a:p>
                    <a:p>
                      <a:r>
                        <a:rPr lang="cs-CZ" sz="1200" dirty="0" smtClean="0">
                          <a:latin typeface="Arial" pitchFamily="34" charset="0"/>
                          <a:cs typeface="Arial" pitchFamily="34" charset="0"/>
                        </a:rPr>
                        <a:t>koncovka</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90Kč/ks</a:t>
                      </a:r>
                    </a:p>
                    <a:p>
                      <a:endParaRPr lang="cs-CZ" sz="1200" dirty="0" smtClean="0">
                        <a:latin typeface="Arial" pitchFamily="34" charset="0"/>
                        <a:cs typeface="Arial" pitchFamily="34" charset="0"/>
                      </a:endParaRPr>
                    </a:p>
                    <a:p>
                      <a:endParaRPr lang="cs-CZ" sz="1200" dirty="0" smtClean="0">
                        <a:latin typeface="Arial" pitchFamily="34" charset="0"/>
                        <a:cs typeface="Arial" pitchFamily="34" charset="0"/>
                      </a:endParaRPr>
                    </a:p>
                    <a:p>
                      <a:r>
                        <a:rPr lang="cs-CZ" sz="1200" dirty="0" smtClean="0">
                          <a:latin typeface="Arial" pitchFamily="34" charset="0"/>
                          <a:cs typeface="Arial" pitchFamily="34" charset="0"/>
                        </a:rPr>
                        <a:t>49Kč/ks</a:t>
                      </a:r>
                    </a:p>
                    <a:p>
                      <a:r>
                        <a:rPr lang="cs-CZ" sz="1200" dirty="0" smtClean="0">
                          <a:latin typeface="Arial" pitchFamily="34" charset="0"/>
                          <a:cs typeface="Arial" pitchFamily="34" charset="0"/>
                        </a:rPr>
                        <a:t>39Kč/ks pár</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2ks 180Kč</a:t>
                      </a:r>
                    </a:p>
                    <a:p>
                      <a:endParaRPr lang="cs-CZ" sz="1200" dirty="0" smtClean="0">
                        <a:latin typeface="Arial" pitchFamily="34" charset="0"/>
                        <a:cs typeface="Arial" pitchFamily="34" charset="0"/>
                      </a:endParaRPr>
                    </a:p>
                    <a:p>
                      <a:endParaRPr lang="cs-CZ" sz="1200" dirty="0" smtClean="0">
                        <a:latin typeface="Arial" pitchFamily="34" charset="0"/>
                        <a:cs typeface="Arial" pitchFamily="34" charset="0"/>
                      </a:endParaRPr>
                    </a:p>
                    <a:p>
                      <a:r>
                        <a:rPr lang="cs-CZ" sz="1200" dirty="0" smtClean="0">
                          <a:latin typeface="Arial" pitchFamily="34" charset="0"/>
                          <a:cs typeface="Arial" pitchFamily="34" charset="0"/>
                        </a:rPr>
                        <a:t>6ks 294Kč</a:t>
                      </a:r>
                    </a:p>
                    <a:p>
                      <a:r>
                        <a:rPr lang="cs-CZ" sz="1200" dirty="0" smtClean="0">
                          <a:latin typeface="Arial" pitchFamily="34" charset="0"/>
                          <a:cs typeface="Arial" pitchFamily="34" charset="0"/>
                        </a:rPr>
                        <a:t>2ks   78Kč</a:t>
                      </a:r>
                      <a:endParaRPr lang="cs-CZ" sz="1200" dirty="0">
                        <a:latin typeface="Arial" pitchFamily="34" charset="0"/>
                        <a:cs typeface="Arial" pitchFamily="34" charset="0"/>
                      </a:endParaRPr>
                    </a:p>
                  </a:txBody>
                  <a:tcPr/>
                </a:tc>
              </a:tr>
              <a:tr h="722334">
                <a:tc>
                  <a:txBody>
                    <a:bodyPr/>
                    <a:lstStyle/>
                    <a:p>
                      <a:endParaRPr lang="cs-CZ"/>
                    </a:p>
                  </a:txBody>
                  <a:tcPr/>
                </a:tc>
                <a:tc>
                  <a:txBody>
                    <a:bodyPr/>
                    <a:lstStyle/>
                    <a:p>
                      <a:r>
                        <a:rPr lang="cs-CZ" sz="1200" dirty="0" smtClean="0">
                          <a:latin typeface="Arial" pitchFamily="34" charset="0"/>
                          <a:cs typeface="Arial" pitchFamily="34" charset="0"/>
                        </a:rPr>
                        <a:t>Záclona MARISKO</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JYSK</a:t>
                      </a:r>
                      <a:endParaRPr lang="cs-CZ" sz="120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Rozměr: 1x140x245cm</a:t>
                      </a:r>
                      <a:endParaRPr lang="cs-CZ" sz="1200" b="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200Kč/ks</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2ks 400Kč</a:t>
                      </a:r>
                      <a:endParaRPr lang="cs-CZ" sz="1200" dirty="0">
                        <a:latin typeface="Arial" pitchFamily="34" charset="0"/>
                        <a:cs typeface="Arial" pitchFamily="34" charset="0"/>
                      </a:endParaRPr>
                    </a:p>
                  </a:txBody>
                  <a:tcPr/>
                </a:tc>
              </a:tr>
              <a:tr h="722334">
                <a:tc>
                  <a:txBody>
                    <a:bodyPr/>
                    <a:lstStyle/>
                    <a:p>
                      <a:endParaRPr lang="cs-CZ" dirty="0"/>
                    </a:p>
                  </a:txBody>
                  <a:tcPr/>
                </a:tc>
                <a:tc>
                  <a:txBody>
                    <a:bodyPr/>
                    <a:lstStyle/>
                    <a:p>
                      <a:r>
                        <a:rPr lang="cs-CZ" sz="1200" dirty="0" smtClean="0">
                          <a:latin typeface="Arial" pitchFamily="34" charset="0"/>
                          <a:cs typeface="Arial" pitchFamily="34" charset="0"/>
                        </a:rPr>
                        <a:t>Závěs UTKLIPPAN, béžový, len</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JYSK</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 1x140x245cm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599Kč/ks</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2ks 1198Kč</a:t>
                      </a:r>
                      <a:endParaRPr lang="cs-CZ" sz="1200" dirty="0">
                        <a:latin typeface="Arial" pitchFamily="34" charset="0"/>
                        <a:cs typeface="Arial" pitchFamily="34" charset="0"/>
                      </a:endParaRPr>
                    </a:p>
                  </a:txBody>
                  <a:tcPr/>
                </a:tc>
              </a:tr>
              <a:tr h="722334">
                <a:tc>
                  <a:txBody>
                    <a:bodyPr/>
                    <a:lstStyle/>
                    <a:p>
                      <a:endParaRPr lang="cs-CZ"/>
                    </a:p>
                  </a:txBody>
                  <a:tcPr/>
                </a:tc>
                <a:tc>
                  <a:txBody>
                    <a:bodyPr/>
                    <a:lstStyle/>
                    <a:p>
                      <a:r>
                        <a:rPr lang="cs-CZ" sz="1200" dirty="0" smtClean="0">
                          <a:latin typeface="Arial" pitchFamily="34" charset="0"/>
                          <a:cs typeface="Arial" pitchFamily="34" charset="0"/>
                        </a:rPr>
                        <a:t>Polštář </a:t>
                      </a:r>
                      <a:r>
                        <a:rPr lang="cs-CZ" sz="1200" dirty="0" err="1" smtClean="0">
                          <a:latin typeface="Arial" pitchFamily="34" charset="0"/>
                          <a:cs typeface="Arial" pitchFamily="34" charset="0"/>
                        </a:rPr>
                        <a:t>Multi</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JYSK</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Rozměr 40x40cm</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59Kč/ks</a:t>
                      </a:r>
                      <a:endParaRPr lang="cs-CZ" sz="1200" dirty="0">
                        <a:latin typeface="Arial" pitchFamily="34" charset="0"/>
                        <a:cs typeface="Arial" pitchFamily="34" charset="0"/>
                      </a:endParaRPr>
                    </a:p>
                  </a:txBody>
                  <a:tcPr/>
                </a:tc>
                <a:tc>
                  <a:txBody>
                    <a:bodyPr/>
                    <a:lstStyle/>
                    <a:p>
                      <a:r>
                        <a:rPr lang="cs-CZ" sz="1200" dirty="0" smtClean="0">
                          <a:latin typeface="Arial" pitchFamily="34" charset="0"/>
                          <a:cs typeface="Arial" pitchFamily="34" charset="0"/>
                        </a:rPr>
                        <a:t>2ks 118Kč</a:t>
                      </a:r>
                      <a:endParaRPr lang="cs-CZ" sz="1200" dirty="0">
                        <a:latin typeface="Arial" pitchFamily="34" charset="0"/>
                        <a:cs typeface="Arial" pitchFamily="34" charset="0"/>
                      </a:endParaRPr>
                    </a:p>
                  </a:txBody>
                  <a:tcPr/>
                </a:tc>
              </a:tr>
            </a:tbl>
          </a:graphicData>
        </a:graphic>
      </p:graphicFrame>
      <p:pic>
        <p:nvPicPr>
          <p:cNvPr id="4" name="Obrázek 3" descr="se.jpg"/>
          <p:cNvPicPr>
            <a:picLocks noChangeAspect="1"/>
          </p:cNvPicPr>
          <p:nvPr/>
        </p:nvPicPr>
        <p:blipFill>
          <a:blip r:embed="rId2" cstate="print"/>
          <a:stretch>
            <a:fillRect/>
          </a:stretch>
        </p:blipFill>
        <p:spPr>
          <a:xfrm>
            <a:off x="539552" y="1196752"/>
            <a:ext cx="1159329" cy="610173"/>
          </a:xfrm>
          <a:prstGeom prst="rect">
            <a:avLst/>
          </a:prstGeom>
        </p:spPr>
      </p:pic>
      <p:pic>
        <p:nvPicPr>
          <p:cNvPr id="5" name="Obrázek 4" descr="stolek.jpg"/>
          <p:cNvPicPr>
            <a:picLocks noChangeAspect="1"/>
          </p:cNvPicPr>
          <p:nvPr/>
        </p:nvPicPr>
        <p:blipFill>
          <a:blip r:embed="rId3" cstate="print"/>
          <a:stretch>
            <a:fillRect/>
          </a:stretch>
        </p:blipFill>
        <p:spPr>
          <a:xfrm>
            <a:off x="467544" y="1916832"/>
            <a:ext cx="1198240" cy="611334"/>
          </a:xfrm>
          <a:prstGeom prst="rect">
            <a:avLst/>
          </a:prstGeom>
        </p:spPr>
      </p:pic>
      <p:pic>
        <p:nvPicPr>
          <p:cNvPr id="6" name="Obrázek 5" descr="fíkus.jpg"/>
          <p:cNvPicPr>
            <a:picLocks noChangeAspect="1"/>
          </p:cNvPicPr>
          <p:nvPr/>
        </p:nvPicPr>
        <p:blipFill>
          <a:blip r:embed="rId4" cstate="print"/>
          <a:srcRect l="47249" t="9450" r="14952" b="10227"/>
          <a:stretch>
            <a:fillRect/>
          </a:stretch>
        </p:blipFill>
        <p:spPr>
          <a:xfrm>
            <a:off x="683568" y="2636912"/>
            <a:ext cx="802375" cy="936104"/>
          </a:xfrm>
          <a:prstGeom prst="rect">
            <a:avLst/>
          </a:prstGeom>
        </p:spPr>
      </p:pic>
      <p:pic>
        <p:nvPicPr>
          <p:cNvPr id="7" name="Obrázek 6" descr="záclona.jpg"/>
          <p:cNvPicPr>
            <a:picLocks noChangeAspect="1"/>
          </p:cNvPicPr>
          <p:nvPr/>
        </p:nvPicPr>
        <p:blipFill>
          <a:blip r:embed="rId5" cstate="print"/>
          <a:srcRect t="2751" r="12768" b="5113"/>
          <a:stretch>
            <a:fillRect/>
          </a:stretch>
        </p:blipFill>
        <p:spPr>
          <a:xfrm>
            <a:off x="467544" y="4581128"/>
            <a:ext cx="1166530" cy="648072"/>
          </a:xfrm>
          <a:prstGeom prst="rect">
            <a:avLst/>
          </a:prstGeom>
        </p:spPr>
      </p:pic>
      <p:pic>
        <p:nvPicPr>
          <p:cNvPr id="8" name="Obrázek 7" descr="závěs.jpg"/>
          <p:cNvPicPr>
            <a:picLocks noChangeAspect="1"/>
          </p:cNvPicPr>
          <p:nvPr/>
        </p:nvPicPr>
        <p:blipFill>
          <a:blip r:embed="rId6" cstate="print"/>
          <a:stretch>
            <a:fillRect/>
          </a:stretch>
        </p:blipFill>
        <p:spPr>
          <a:xfrm>
            <a:off x="539552" y="5373216"/>
            <a:ext cx="1080120" cy="600067"/>
          </a:xfrm>
          <a:prstGeom prst="rect">
            <a:avLst/>
          </a:prstGeom>
        </p:spPr>
      </p:pic>
      <p:pic>
        <p:nvPicPr>
          <p:cNvPr id="10" name="Obrázek 9" descr="konz.jpg"/>
          <p:cNvPicPr>
            <a:picLocks noChangeAspect="1"/>
          </p:cNvPicPr>
          <p:nvPr/>
        </p:nvPicPr>
        <p:blipFill>
          <a:blip r:embed="rId7" cstate="print"/>
          <a:stretch>
            <a:fillRect/>
          </a:stretch>
        </p:blipFill>
        <p:spPr>
          <a:xfrm>
            <a:off x="467544" y="3789040"/>
            <a:ext cx="1224136" cy="648072"/>
          </a:xfrm>
          <a:prstGeom prst="rect">
            <a:avLst/>
          </a:prstGeom>
        </p:spPr>
      </p:pic>
      <p:pic>
        <p:nvPicPr>
          <p:cNvPr id="11" name="Obrázek 10" descr="polštářkyy.jpg"/>
          <p:cNvPicPr>
            <a:picLocks noChangeAspect="1"/>
          </p:cNvPicPr>
          <p:nvPr/>
        </p:nvPicPr>
        <p:blipFill>
          <a:blip r:embed="rId8" cstate="print"/>
          <a:stretch>
            <a:fillRect/>
          </a:stretch>
        </p:blipFill>
        <p:spPr>
          <a:xfrm>
            <a:off x="539552" y="6093296"/>
            <a:ext cx="1224136" cy="579854"/>
          </a:xfrm>
          <a:prstGeom prst="rect">
            <a:avLst/>
          </a:prstGeom>
        </p:spPr>
      </p:pic>
    </p:spTree>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normAutofit/>
          </a:bodyPr>
          <a:lstStyle/>
          <a:p>
            <a:r>
              <a:rPr lang="cs-CZ" sz="3200" dirty="0" smtClean="0">
                <a:latin typeface="Arial" pitchFamily="34" charset="0"/>
                <a:cs typeface="Arial" pitchFamily="34" charset="0"/>
              </a:rPr>
              <a:t>Specifikace 5 </a:t>
            </a:r>
            <a:r>
              <a:rPr lang="cs-CZ" sz="2400" dirty="0" smtClean="0">
                <a:latin typeface="Arial" pitchFamily="34" charset="0"/>
                <a:cs typeface="Arial" pitchFamily="34" charset="0"/>
              </a:rPr>
              <a:t>obývací pokoj s kuchyní</a:t>
            </a:r>
            <a:endParaRPr lang="cs-CZ" sz="2400" dirty="0">
              <a:latin typeface="Arial" pitchFamily="34" charset="0"/>
              <a:cs typeface="Arial" pitchFamily="34" charset="0"/>
            </a:endParaRPr>
          </a:p>
        </p:txBody>
      </p:sp>
      <p:graphicFrame>
        <p:nvGraphicFramePr>
          <p:cNvPr id="3" name="Tabulka 2"/>
          <p:cNvGraphicFramePr>
            <a:graphicFrameLocks noGrp="1"/>
          </p:cNvGraphicFramePr>
          <p:nvPr/>
        </p:nvGraphicFramePr>
        <p:xfrm>
          <a:off x="323528" y="1196752"/>
          <a:ext cx="8208912" cy="3925024"/>
        </p:xfrm>
        <a:graphic>
          <a:graphicData uri="http://schemas.openxmlformats.org/drawingml/2006/table">
            <a:tbl>
              <a:tblPr firstRow="1" bandRow="1">
                <a:tableStyleId>{5940675A-B579-460E-94D1-54222C63F5DA}</a:tableStyleId>
              </a:tblPr>
              <a:tblGrid>
                <a:gridCol w="1368152"/>
                <a:gridCol w="1368152"/>
                <a:gridCol w="1368152"/>
                <a:gridCol w="1368152"/>
                <a:gridCol w="1368152"/>
                <a:gridCol w="1368152"/>
              </a:tblGrid>
              <a:tr h="720080">
                <a:tc>
                  <a:txBody>
                    <a:bodyPr/>
                    <a:lstStyle/>
                    <a:p>
                      <a:endParaRPr lang="cs-CZ" dirty="0"/>
                    </a:p>
                  </a:txBody>
                  <a:tcPr/>
                </a:tc>
                <a:tc>
                  <a:txBody>
                    <a:bodyPr/>
                    <a:lstStyle/>
                    <a:p>
                      <a:r>
                        <a:rPr lang="cs-CZ" sz="1200" b="0" dirty="0" smtClean="0">
                          <a:latin typeface="Arial" pitchFamily="34" charset="0"/>
                          <a:cs typeface="Arial" pitchFamily="34" charset="0"/>
                        </a:rPr>
                        <a:t>Povlak na polštář ANTEN, hnědá</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JYSK</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Rozměr: 40x40cm</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129Kč/ks</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2ks 258Kč</a:t>
                      </a:r>
                      <a:endParaRPr lang="cs-CZ" sz="1200" b="0" dirty="0">
                        <a:latin typeface="Arial" pitchFamily="34" charset="0"/>
                        <a:cs typeface="Arial" pitchFamily="34" charset="0"/>
                      </a:endParaRPr>
                    </a:p>
                  </a:txBody>
                  <a:tcPr/>
                </a:tc>
              </a:tr>
              <a:tr h="1008112">
                <a:tc>
                  <a:txBody>
                    <a:bodyPr/>
                    <a:lstStyle/>
                    <a:p>
                      <a:endParaRPr lang="cs-CZ" dirty="0"/>
                    </a:p>
                  </a:txBody>
                  <a:tcPr/>
                </a:tc>
                <a:tc>
                  <a:txBody>
                    <a:bodyPr/>
                    <a:lstStyle/>
                    <a:p>
                      <a:r>
                        <a:rPr lang="cs-CZ" sz="1200" b="0" dirty="0" smtClean="0">
                          <a:latin typeface="Arial" pitchFamily="34" charset="0"/>
                          <a:cs typeface="Arial" pitchFamily="34" charset="0"/>
                        </a:rPr>
                        <a:t>Police na stěnu</a:t>
                      </a:r>
                    </a:p>
                    <a:p>
                      <a:r>
                        <a:rPr lang="cs-CZ" sz="1200" b="0" dirty="0" smtClean="0">
                          <a:latin typeface="Arial" pitchFamily="34" charset="0"/>
                          <a:cs typeface="Arial" pitchFamily="34" charset="0"/>
                        </a:rPr>
                        <a:t>lamino – dub tmavý</a:t>
                      </a:r>
                    </a:p>
                    <a:p>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Zakázková práce - truhlářské práce Otto Tichý</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Rozměry:</a:t>
                      </a:r>
                    </a:p>
                    <a:p>
                      <a:r>
                        <a:rPr lang="cs-CZ" sz="1200" b="0" dirty="0" smtClean="0">
                          <a:latin typeface="Arial" pitchFamily="34" charset="0"/>
                          <a:cs typeface="Arial" pitchFamily="34" charset="0"/>
                        </a:rPr>
                        <a:t>1ks 150x15x2,8cm</a:t>
                      </a:r>
                    </a:p>
                    <a:p>
                      <a:r>
                        <a:rPr lang="cs-CZ" sz="1200" b="0" dirty="0" smtClean="0">
                          <a:latin typeface="Arial" pitchFamily="34" charset="0"/>
                          <a:cs typeface="Arial" pitchFamily="34" charset="0"/>
                        </a:rPr>
                        <a:t>1 ks 150x10x2,8cm</a:t>
                      </a:r>
                      <a:endParaRPr lang="cs-CZ" sz="1200" b="0" dirty="0">
                        <a:latin typeface="Arial" pitchFamily="34" charset="0"/>
                        <a:cs typeface="Arial" pitchFamily="34" charset="0"/>
                      </a:endParaRPr>
                    </a:p>
                  </a:txBody>
                  <a:tcPr/>
                </a:tc>
                <a:tc>
                  <a:txBody>
                    <a:bodyPr/>
                    <a:lstStyle/>
                    <a:p>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1.580Kč</a:t>
                      </a:r>
                      <a:endParaRPr lang="cs-CZ" sz="1200" b="0" dirty="0">
                        <a:latin typeface="Arial" pitchFamily="34" charset="0"/>
                        <a:cs typeface="Arial" pitchFamily="34" charset="0"/>
                      </a:endParaRPr>
                    </a:p>
                  </a:txBody>
                  <a:tcPr/>
                </a:tc>
              </a:tr>
              <a:tr h="1008112">
                <a:tc>
                  <a:txBody>
                    <a:bodyPr/>
                    <a:lstStyle/>
                    <a:p>
                      <a:endParaRPr lang="cs-CZ" sz="1400" b="1"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Tapetářské práce</a:t>
                      </a:r>
                      <a:endParaRPr lang="cs-CZ" sz="1200" b="0" dirty="0">
                        <a:latin typeface="Arial" pitchFamily="34" charset="0"/>
                        <a:cs typeface="Arial" pitchFamily="34" charset="0"/>
                      </a:endParaRPr>
                    </a:p>
                  </a:txBody>
                  <a:tcPr/>
                </a:tc>
                <a:tc>
                  <a: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cs-CZ" sz="1200" b="0" dirty="0" smtClean="0">
                          <a:latin typeface="Arial" pitchFamily="34" charset="0"/>
                          <a:cs typeface="Arial" pitchFamily="34" charset="0"/>
                        </a:rPr>
                        <a:t>Tapetářské práce Pavel </a:t>
                      </a:r>
                      <a:r>
                        <a:rPr lang="cs-CZ" sz="1200" b="0" dirty="0" err="1" smtClean="0">
                          <a:latin typeface="Arial" pitchFamily="34" charset="0"/>
                          <a:cs typeface="Arial" pitchFamily="34" charset="0"/>
                        </a:rPr>
                        <a:t>Jandus</a:t>
                      </a:r>
                      <a:r>
                        <a:rPr lang="cs-CZ" sz="1200" b="0" dirty="0" smtClean="0">
                          <a:latin typeface="Arial" pitchFamily="34" charset="0"/>
                          <a:cs typeface="Arial" pitchFamily="34" charset="0"/>
                        </a:rPr>
                        <a:t>, Nad lesním divadlem 1113, Praha 4</a:t>
                      </a:r>
                    </a:p>
                    <a:p>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10m2</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175Kč/m2</a:t>
                      </a:r>
                      <a:endParaRPr lang="cs-CZ" sz="1200" b="0" dirty="0">
                        <a:latin typeface="Arial" pitchFamily="34" charset="0"/>
                        <a:cs typeface="Arial" pitchFamily="34" charset="0"/>
                      </a:endParaRPr>
                    </a:p>
                  </a:txBody>
                  <a:tcPr/>
                </a:tc>
                <a:tc>
                  <a:txBody>
                    <a:bodyPr/>
                    <a:lstStyle/>
                    <a:p>
                      <a:r>
                        <a:rPr lang="cs-CZ" sz="1200" b="0" dirty="0" smtClean="0">
                          <a:latin typeface="Arial" pitchFamily="34" charset="0"/>
                          <a:cs typeface="Arial" pitchFamily="34" charset="0"/>
                        </a:rPr>
                        <a:t>1950Kč</a:t>
                      </a:r>
                      <a:endParaRPr lang="cs-CZ" sz="1200" b="0" dirty="0">
                        <a:latin typeface="Arial" pitchFamily="34" charset="0"/>
                        <a:cs typeface="Arial" pitchFamily="34" charset="0"/>
                      </a:endParaRPr>
                    </a:p>
                  </a:txBody>
                  <a:tcPr/>
                </a:tc>
              </a:tr>
              <a:tr h="1008112">
                <a:tc>
                  <a:txBody>
                    <a:bodyPr/>
                    <a:lstStyle/>
                    <a:p>
                      <a:r>
                        <a:rPr lang="cs-CZ" sz="1800" dirty="0" smtClean="0">
                          <a:solidFill>
                            <a:srgbClr val="FF0000"/>
                          </a:solidFill>
                        </a:rPr>
                        <a:t>CELKEM</a:t>
                      </a:r>
                      <a:endParaRPr lang="cs-CZ" sz="1800" dirty="0">
                        <a:solidFill>
                          <a:srgbClr val="FF0000"/>
                        </a:solidFill>
                      </a:endParaRPr>
                    </a:p>
                  </a:txBody>
                  <a:tcPr/>
                </a:tc>
                <a:tc>
                  <a:txBody>
                    <a:bodyPr/>
                    <a:lstStyle/>
                    <a:p>
                      <a:endParaRPr lang="cs-CZ" sz="1200" b="0" dirty="0">
                        <a:latin typeface="Arial" pitchFamily="34" charset="0"/>
                        <a:cs typeface="Arial" pitchFamily="34" charset="0"/>
                      </a:endParaRPr>
                    </a:p>
                  </a:txBody>
                  <a:tcPr/>
                </a:tc>
                <a:tc>
                  <a:txBody>
                    <a:bodyPr/>
                    <a:lstStyle/>
                    <a:p>
                      <a:endParaRPr lang="cs-CZ" sz="1200" b="0" dirty="0">
                        <a:latin typeface="Arial" pitchFamily="34" charset="0"/>
                        <a:cs typeface="Arial" pitchFamily="34" charset="0"/>
                      </a:endParaRPr>
                    </a:p>
                  </a:txBody>
                  <a:tcPr/>
                </a:tc>
                <a:tc>
                  <a:txBody>
                    <a:bodyPr/>
                    <a:lstStyle/>
                    <a:p>
                      <a:endParaRPr lang="cs-CZ" sz="1200" b="0" dirty="0">
                        <a:latin typeface="Arial" pitchFamily="34" charset="0"/>
                        <a:cs typeface="Arial" pitchFamily="34" charset="0"/>
                      </a:endParaRPr>
                    </a:p>
                  </a:txBody>
                  <a:tcPr/>
                </a:tc>
                <a:tc>
                  <a:txBody>
                    <a:bodyPr/>
                    <a:lstStyle/>
                    <a:p>
                      <a:endParaRPr lang="cs-CZ" sz="1200" b="0" dirty="0">
                        <a:latin typeface="Arial" pitchFamily="34" charset="0"/>
                        <a:cs typeface="Arial" pitchFamily="34" charset="0"/>
                      </a:endParaRPr>
                    </a:p>
                  </a:txBody>
                  <a:tcPr/>
                </a:tc>
                <a:tc>
                  <a:txBody>
                    <a:bodyPr/>
                    <a:lstStyle/>
                    <a:p>
                      <a:r>
                        <a:rPr lang="cs-CZ" sz="1800" b="0" dirty="0" smtClean="0">
                          <a:solidFill>
                            <a:srgbClr val="FF0000"/>
                          </a:solidFill>
                          <a:latin typeface="Arial" pitchFamily="34" charset="0"/>
                          <a:cs typeface="Arial" pitchFamily="34" charset="0"/>
                        </a:rPr>
                        <a:t>127.518Kč</a:t>
                      </a:r>
                      <a:endParaRPr lang="cs-CZ" sz="1800" b="0" dirty="0">
                        <a:solidFill>
                          <a:srgbClr val="FF0000"/>
                        </a:solidFill>
                        <a:latin typeface="Arial" pitchFamily="34" charset="0"/>
                        <a:cs typeface="Arial" pitchFamily="34" charset="0"/>
                      </a:endParaRPr>
                    </a:p>
                  </a:txBody>
                  <a:tcPr/>
                </a:tc>
              </a:tr>
            </a:tbl>
          </a:graphicData>
        </a:graphic>
      </p:graphicFrame>
      <p:pic>
        <p:nvPicPr>
          <p:cNvPr id="4" name="Obrázek 3" descr="polštářky.jpg"/>
          <p:cNvPicPr>
            <a:picLocks noChangeAspect="1"/>
          </p:cNvPicPr>
          <p:nvPr/>
        </p:nvPicPr>
        <p:blipFill>
          <a:blip r:embed="rId2" cstate="print"/>
          <a:stretch>
            <a:fillRect/>
          </a:stretch>
        </p:blipFill>
        <p:spPr>
          <a:xfrm>
            <a:off x="395536" y="1268760"/>
            <a:ext cx="1094522" cy="576064"/>
          </a:xfrm>
          <a:prstGeom prst="rect">
            <a:avLst/>
          </a:prstGeom>
        </p:spPr>
      </p:pic>
      <p:pic>
        <p:nvPicPr>
          <p:cNvPr id="5" name="Obrázek 4" descr="police.jpg"/>
          <p:cNvPicPr>
            <a:picLocks noChangeAspect="1"/>
          </p:cNvPicPr>
          <p:nvPr/>
        </p:nvPicPr>
        <p:blipFill>
          <a:blip r:embed="rId3" cstate="print"/>
          <a:stretch>
            <a:fillRect/>
          </a:stretch>
        </p:blipFill>
        <p:spPr>
          <a:xfrm>
            <a:off x="467544" y="2060848"/>
            <a:ext cx="1216135" cy="576064"/>
          </a:xfrm>
          <a:prstGeom prst="rect">
            <a:avLst/>
          </a:prstGeom>
        </p:spPr>
      </p:pic>
      <p:sp>
        <p:nvSpPr>
          <p:cNvPr id="8" name="TextovéPole 7"/>
          <p:cNvSpPr txBox="1"/>
          <p:nvPr/>
        </p:nvSpPr>
        <p:spPr>
          <a:xfrm>
            <a:off x="395536" y="5445224"/>
            <a:ext cx="8215647" cy="1200329"/>
          </a:xfrm>
          <a:prstGeom prst="rect">
            <a:avLst/>
          </a:prstGeom>
          <a:noFill/>
        </p:spPr>
        <p:txBody>
          <a:bodyPr wrap="none" rtlCol="0">
            <a:spAutoFit/>
          </a:bodyPr>
          <a:lstStyle/>
          <a:p>
            <a:r>
              <a:rPr lang="cs-CZ" dirty="0" smtClean="0"/>
              <a:t>Práce zednické, elektrikářské, instalatérské, malířské a </a:t>
            </a:r>
            <a:r>
              <a:rPr lang="cs-CZ" dirty="0" err="1" smtClean="0"/>
              <a:t>podlahářské</a:t>
            </a:r>
            <a:r>
              <a:rPr lang="cs-CZ" dirty="0" smtClean="0"/>
              <a:t> budou fakturovány</a:t>
            </a:r>
          </a:p>
          <a:p>
            <a:r>
              <a:rPr lang="cs-CZ" dirty="0" smtClean="0"/>
              <a:t>v rámci faktur za celý byt.</a:t>
            </a:r>
          </a:p>
          <a:p>
            <a:r>
              <a:rPr lang="cs-CZ" dirty="0" smtClean="0"/>
              <a:t>                                                                                                               </a:t>
            </a:r>
          </a:p>
          <a:p>
            <a:r>
              <a:rPr lang="cs-CZ" dirty="0" smtClean="0"/>
              <a:t>                                                                                                          </a:t>
            </a:r>
            <a:r>
              <a:rPr lang="cs-CZ" sz="1400" b="1" dirty="0" err="1" smtClean="0">
                <a:solidFill>
                  <a:srgbClr val="663300"/>
                </a:solidFill>
                <a:latin typeface="Segoe Script" pitchFamily="34" charset="0"/>
                <a:ea typeface="MingLiU_HKSCS-ExtB" pitchFamily="18" charset="-120"/>
                <a:cs typeface="Arial" pitchFamily="34" charset="0"/>
              </a:rPr>
              <a:t>ITK.interier</a:t>
            </a:r>
            <a:r>
              <a:rPr lang="cs-CZ" sz="1400" b="1" dirty="0" smtClean="0">
                <a:solidFill>
                  <a:srgbClr val="663300"/>
                </a:solidFill>
                <a:latin typeface="Segoe Script" pitchFamily="34" charset="0"/>
                <a:ea typeface="MingLiU_HKSCS-ExtB" pitchFamily="18" charset="-120"/>
                <a:cs typeface="Arial" pitchFamily="34" charset="0"/>
              </a:rPr>
              <a:t> STUDIO</a:t>
            </a:r>
            <a:endParaRPr lang="cs-CZ" sz="1400" dirty="0" smtClean="0"/>
          </a:p>
        </p:txBody>
      </p:sp>
      <p:pic>
        <p:nvPicPr>
          <p:cNvPr id="10" name="Obrázek 9" descr="tap.jpg"/>
          <p:cNvPicPr>
            <a:picLocks noChangeAspect="1"/>
          </p:cNvPicPr>
          <p:nvPr/>
        </p:nvPicPr>
        <p:blipFill>
          <a:blip r:embed="rId4" cstate="print"/>
          <a:stretch>
            <a:fillRect/>
          </a:stretch>
        </p:blipFill>
        <p:spPr>
          <a:xfrm>
            <a:off x="323528" y="2996952"/>
            <a:ext cx="1368152" cy="1008112"/>
          </a:xfrm>
          <a:prstGeom prst="rect">
            <a:avLst/>
          </a:prstGeom>
        </p:spPr>
      </p:pic>
    </p:spTree>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Nadpis 3"/>
          <p:cNvSpPr>
            <a:spLocks noGrp="1"/>
          </p:cNvSpPr>
          <p:nvPr>
            <p:ph type="title"/>
          </p:nvPr>
        </p:nvSpPr>
        <p:spPr>
          <a:xfrm>
            <a:off x="457200" y="0"/>
            <a:ext cx="8229600" cy="980728"/>
          </a:xfrm>
        </p:spPr>
        <p:txBody>
          <a:bodyPr>
            <a:normAutofit/>
          </a:bodyPr>
          <a:lstStyle/>
          <a:p>
            <a:r>
              <a:rPr lang="cs-CZ" sz="3200" dirty="0" smtClean="0">
                <a:latin typeface="Arial" pitchFamily="34" charset="0"/>
                <a:cs typeface="Arial" pitchFamily="34" charset="0"/>
              </a:rPr>
              <a:t>Smlouva o dílo</a:t>
            </a:r>
            <a:endParaRPr lang="cs-CZ" sz="3200" dirty="0">
              <a:latin typeface="Arial" pitchFamily="34" charset="0"/>
              <a:cs typeface="Arial" pitchFamily="34" charset="0"/>
            </a:endParaRPr>
          </a:p>
        </p:txBody>
      </p:sp>
      <p:sp>
        <p:nvSpPr>
          <p:cNvPr id="5" name="Zástupný symbol pro obsah 4"/>
          <p:cNvSpPr>
            <a:spLocks noGrp="1"/>
          </p:cNvSpPr>
          <p:nvPr>
            <p:ph sz="half" idx="1"/>
          </p:nvPr>
        </p:nvSpPr>
        <p:spPr>
          <a:xfrm>
            <a:off x="457200" y="836712"/>
            <a:ext cx="4038600" cy="5760640"/>
          </a:xfrm>
        </p:spPr>
        <p:txBody>
          <a:bodyPr>
            <a:normAutofit fontScale="25000" lnSpcReduction="20000"/>
          </a:bodyPr>
          <a:lstStyle/>
          <a:p>
            <a:pPr>
              <a:buNone/>
            </a:pPr>
            <a:r>
              <a:rPr lang="cs-CZ" sz="4000" b="1" dirty="0" smtClean="0">
                <a:latin typeface="Arial" pitchFamily="34" charset="0"/>
                <a:cs typeface="Arial" pitchFamily="34" charset="0"/>
              </a:rPr>
              <a:t>          Zadavatel:</a:t>
            </a:r>
          </a:p>
          <a:p>
            <a:r>
              <a:rPr lang="cs-CZ" sz="4000" dirty="0" smtClean="0">
                <a:latin typeface="Arial" pitchFamily="34" charset="0"/>
                <a:cs typeface="Arial" pitchFamily="34" charset="0"/>
              </a:rPr>
              <a:t>Marcela </a:t>
            </a:r>
            <a:r>
              <a:rPr lang="cs-CZ" sz="4000" dirty="0" err="1" smtClean="0">
                <a:latin typeface="Arial" pitchFamily="34" charset="0"/>
                <a:cs typeface="Arial" pitchFamily="34" charset="0"/>
              </a:rPr>
              <a:t>Koušová</a:t>
            </a:r>
            <a:endParaRPr lang="cs-CZ" sz="4000" dirty="0" smtClean="0">
              <a:latin typeface="Arial" pitchFamily="34" charset="0"/>
              <a:cs typeface="Arial" pitchFamily="34" charset="0"/>
            </a:endParaRPr>
          </a:p>
          <a:p>
            <a:r>
              <a:rPr lang="cs-CZ" sz="4000" dirty="0" err="1" smtClean="0">
                <a:latin typeface="Arial" pitchFamily="34" charset="0"/>
                <a:cs typeface="Arial" pitchFamily="34" charset="0"/>
              </a:rPr>
              <a:t>Svárov</a:t>
            </a:r>
            <a:r>
              <a:rPr lang="cs-CZ" sz="4000" dirty="0" smtClean="0">
                <a:latin typeface="Arial" pitchFamily="34" charset="0"/>
                <a:cs typeface="Arial" pitchFamily="34" charset="0"/>
              </a:rPr>
              <a:t> 585</a:t>
            </a:r>
          </a:p>
          <a:p>
            <a:r>
              <a:rPr lang="cs-CZ" sz="4000" dirty="0" smtClean="0">
                <a:latin typeface="Arial" pitchFamily="34" charset="0"/>
                <a:cs typeface="Arial" pitchFamily="34" charset="0"/>
              </a:rPr>
              <a:t>Poříčí nad Sázavou  PSČ 257 22</a:t>
            </a:r>
          </a:p>
          <a:p>
            <a:r>
              <a:rPr lang="cs-CZ" sz="4000" dirty="0" smtClean="0">
                <a:latin typeface="Arial" pitchFamily="34" charset="0"/>
                <a:cs typeface="Arial" pitchFamily="34" charset="0"/>
              </a:rPr>
              <a:t>(dále jen Zadavatel)</a:t>
            </a:r>
            <a:br>
              <a:rPr lang="cs-CZ" sz="4000" dirty="0" smtClean="0">
                <a:latin typeface="Arial" pitchFamily="34" charset="0"/>
                <a:cs typeface="Arial" pitchFamily="34" charset="0"/>
              </a:rPr>
            </a:br>
            <a:endParaRPr lang="cs-CZ" sz="4000" dirty="0" smtClean="0">
              <a:latin typeface="Arial" pitchFamily="34" charset="0"/>
              <a:cs typeface="Arial" pitchFamily="34" charset="0"/>
            </a:endParaRPr>
          </a:p>
          <a:p>
            <a:r>
              <a:rPr lang="cs-CZ" sz="4000" b="1" dirty="0" smtClean="0">
                <a:latin typeface="Arial" pitchFamily="34" charset="0"/>
                <a:cs typeface="Arial" pitchFamily="34" charset="0"/>
              </a:rPr>
              <a:t>Zhotovitel:</a:t>
            </a:r>
          </a:p>
          <a:p>
            <a:r>
              <a:rPr lang="cs-CZ" sz="4000" dirty="0" smtClean="0">
                <a:latin typeface="Arial" pitchFamily="34" charset="0"/>
                <a:cs typeface="Arial" pitchFamily="34" charset="0"/>
              </a:rPr>
              <a:t>Ilona Tichá </a:t>
            </a:r>
            <a:r>
              <a:rPr lang="cs-CZ" sz="4000" dirty="0" err="1" smtClean="0">
                <a:latin typeface="Arial" pitchFamily="34" charset="0"/>
                <a:cs typeface="Arial" pitchFamily="34" charset="0"/>
              </a:rPr>
              <a:t>Klykorková</a:t>
            </a:r>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Hříbková 51 ,Praha 10 – </a:t>
            </a:r>
            <a:r>
              <a:rPr lang="cs-CZ" sz="4000" dirty="0" err="1" smtClean="0">
                <a:latin typeface="Arial" pitchFamily="34" charset="0"/>
                <a:cs typeface="Arial" pitchFamily="34" charset="0"/>
              </a:rPr>
              <a:t>Pitkovice</a:t>
            </a:r>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IČO: 49398113</a:t>
            </a:r>
          </a:p>
          <a:p>
            <a:r>
              <a:rPr lang="cs-CZ" sz="4000" dirty="0" smtClean="0">
                <a:latin typeface="Arial" pitchFamily="34" charset="0"/>
                <a:cs typeface="Arial" pitchFamily="34" charset="0"/>
              </a:rPr>
              <a:t>(dále jen Zhotovitel)                                         Čl. I.</a:t>
            </a:r>
          </a:p>
          <a:p>
            <a:r>
              <a:rPr lang="cs-CZ" sz="4000" dirty="0" smtClean="0">
                <a:latin typeface="Arial" pitchFamily="34" charset="0"/>
                <a:cs typeface="Arial" pitchFamily="34" charset="0"/>
              </a:rPr>
              <a:t>                                </a:t>
            </a:r>
          </a:p>
          <a:p>
            <a:r>
              <a:rPr lang="cs-CZ" sz="4000" dirty="0" smtClean="0">
                <a:latin typeface="Arial" pitchFamily="34" charset="0"/>
                <a:cs typeface="Arial" pitchFamily="34" charset="0"/>
              </a:rPr>
              <a:t>                            Předmět smlouvy</a:t>
            </a:r>
          </a:p>
          <a:p>
            <a:r>
              <a:rPr lang="cs-CZ" sz="4000" dirty="0" smtClean="0">
                <a:latin typeface="Arial" pitchFamily="34" charset="0"/>
                <a:cs typeface="Arial" pitchFamily="34" charset="0"/>
              </a:rPr>
              <a:t>Předmětem smlouvy je </a:t>
            </a:r>
            <a:r>
              <a:rPr lang="cs-CZ" sz="4000" dirty="0" err="1" smtClean="0">
                <a:latin typeface="Arial" pitchFamily="34" charset="0"/>
                <a:cs typeface="Arial" pitchFamily="34" charset="0"/>
              </a:rPr>
              <a:t>vvpracování</a:t>
            </a:r>
            <a:r>
              <a:rPr lang="cs-CZ" sz="4000" dirty="0" smtClean="0">
                <a:latin typeface="Arial" pitchFamily="34" charset="0"/>
                <a:cs typeface="Arial" pitchFamily="34" charset="0"/>
              </a:rPr>
              <a:t> návrhu rekonstrukce interiéru bytové jednotky č. 26, v 8.patře panelového domu, na adrese Anny </a:t>
            </a:r>
            <a:r>
              <a:rPr lang="cs-CZ" sz="4000" dirty="0" err="1" smtClean="0">
                <a:latin typeface="Arial" pitchFamily="34" charset="0"/>
                <a:cs typeface="Arial" pitchFamily="34" charset="0"/>
              </a:rPr>
              <a:t>Drabíkové</a:t>
            </a:r>
            <a:r>
              <a:rPr lang="cs-CZ" sz="4000" dirty="0" smtClean="0">
                <a:latin typeface="Arial" pitchFamily="34" charset="0"/>
                <a:cs typeface="Arial" pitchFamily="34" charset="0"/>
              </a:rPr>
              <a:t> 1735/3, Praha 4 - Háje. </a:t>
            </a:r>
          </a:p>
          <a:p>
            <a:r>
              <a:rPr lang="cs-CZ" sz="4000" dirty="0" smtClean="0">
                <a:latin typeface="Arial" pitchFamily="34" charset="0"/>
                <a:cs typeface="Arial" pitchFamily="34" charset="0"/>
              </a:rPr>
              <a:t>Dispozičně se jedná o 1+1, o celkové ploše 42m2.</a:t>
            </a:r>
          </a:p>
          <a:p>
            <a:r>
              <a:rPr lang="cs-CZ" sz="4000" dirty="0" smtClean="0">
                <a:latin typeface="Arial" pitchFamily="34" charset="0"/>
                <a:cs typeface="Arial" pitchFamily="34" charset="0"/>
              </a:rPr>
              <a:t>                                         </a:t>
            </a:r>
          </a:p>
          <a:p>
            <a:r>
              <a:rPr lang="cs-CZ" sz="4000" dirty="0" smtClean="0">
                <a:latin typeface="Arial" pitchFamily="34" charset="0"/>
                <a:cs typeface="Arial" pitchFamily="34" charset="0"/>
              </a:rPr>
              <a:t>                                         </a:t>
            </a:r>
            <a:r>
              <a:rPr lang="cs-CZ" sz="4000" dirty="0" err="1" smtClean="0">
                <a:latin typeface="Arial" pitchFamily="34" charset="0"/>
                <a:cs typeface="Arial" pitchFamily="34" charset="0"/>
              </a:rPr>
              <a:t>Čl.II</a:t>
            </a:r>
            <a:r>
              <a:rPr lang="cs-CZ" sz="4000" dirty="0" smtClean="0">
                <a:latin typeface="Arial" pitchFamily="34" charset="0"/>
                <a:cs typeface="Arial" pitchFamily="34" charset="0"/>
              </a:rPr>
              <a:t/>
            </a:r>
            <a:br>
              <a:rPr lang="cs-CZ" sz="4000" dirty="0" smtClean="0">
                <a:latin typeface="Arial" pitchFamily="34" charset="0"/>
                <a:cs typeface="Arial" pitchFamily="34" charset="0"/>
              </a:rPr>
            </a:br>
            <a:r>
              <a:rPr lang="cs-CZ" sz="4000" dirty="0" smtClean="0">
                <a:latin typeface="Arial" pitchFamily="34" charset="0"/>
                <a:cs typeface="Arial" pitchFamily="34" charset="0"/>
              </a:rPr>
              <a:t>                      Doba plnění a převzetí díla</a:t>
            </a:r>
          </a:p>
          <a:p>
            <a:r>
              <a:rPr lang="cs-CZ" sz="4000" dirty="0" smtClean="0">
                <a:latin typeface="Arial" pitchFamily="34" charset="0"/>
                <a:cs typeface="Arial" pitchFamily="34" charset="0"/>
              </a:rPr>
              <a:t>Zhotovitel se zavazuje řádně provést a předat dílo do 30.5.2016.</a:t>
            </a:r>
          </a:p>
          <a:p>
            <a:r>
              <a:rPr lang="cs-CZ" sz="4000" dirty="0" smtClean="0">
                <a:latin typeface="Arial" pitchFamily="34" charset="0"/>
                <a:cs typeface="Arial" pitchFamily="34" charset="0"/>
              </a:rPr>
              <a:t>Zadavatel se zavazuje, že případné a dodatečné změny a vícepráce, které by znamenaly rozšíření rozsahu prací a navýšení finančních nákladů, budou objednány u zhotovitele mimo rámec této smlouvy. Na tyto práce se </a:t>
            </a:r>
            <a:r>
              <a:rPr lang="cs-CZ" sz="4000" dirty="0" err="1" smtClean="0">
                <a:latin typeface="Arial" pitchFamily="34" charset="0"/>
                <a:cs typeface="Arial" pitchFamily="34" charset="0"/>
              </a:rPr>
              <a:t>zároveń</a:t>
            </a:r>
            <a:r>
              <a:rPr lang="cs-CZ" sz="4000" dirty="0" smtClean="0">
                <a:latin typeface="Arial" pitchFamily="34" charset="0"/>
                <a:cs typeface="Arial" pitchFamily="34" charset="0"/>
              </a:rPr>
              <a:t> nevztahuje termín a cena uvedená v této smlouvě.</a:t>
            </a:r>
          </a:p>
          <a:p>
            <a:r>
              <a:rPr lang="cs-CZ" sz="4000" dirty="0" smtClean="0">
                <a:latin typeface="Arial" pitchFamily="34" charset="0"/>
                <a:cs typeface="Arial" pitchFamily="34" charset="0"/>
              </a:rPr>
              <a:t>K předání a převzetí díla dojde do 5ti dnů od vyzvání Zadavatele Zhotovitelem.</a:t>
            </a:r>
          </a:p>
          <a:p>
            <a:r>
              <a:rPr lang="cs-CZ" sz="4000" dirty="0" smtClean="0">
                <a:latin typeface="Arial" pitchFamily="34" charset="0"/>
                <a:cs typeface="Arial" pitchFamily="34" charset="0"/>
              </a:rPr>
              <a:t>Obě strany předání a převzetí díla potvrdí podpisem předávacího protokolu. </a:t>
            </a:r>
          </a:p>
          <a:p>
            <a:r>
              <a:rPr lang="cs-CZ" sz="4000" dirty="0" smtClean="0">
                <a:latin typeface="Arial" pitchFamily="34" charset="0"/>
                <a:cs typeface="Arial" pitchFamily="34" charset="0"/>
              </a:rPr>
              <a:t>                                         </a:t>
            </a:r>
            <a:r>
              <a:rPr lang="cs-CZ" sz="4000" dirty="0" err="1" smtClean="0">
                <a:latin typeface="Arial" pitchFamily="34" charset="0"/>
                <a:cs typeface="Arial" pitchFamily="34" charset="0"/>
              </a:rPr>
              <a:t>Čl.III</a:t>
            </a:r>
            <a:r>
              <a:rPr lang="cs-CZ" sz="4000" dirty="0" smtClean="0">
                <a:latin typeface="Arial" pitchFamily="34" charset="0"/>
                <a:cs typeface="Arial" pitchFamily="34" charset="0"/>
              </a:rPr>
              <a:t/>
            </a:r>
            <a:br>
              <a:rPr lang="cs-CZ" sz="4000" dirty="0" smtClean="0">
                <a:latin typeface="Arial" pitchFamily="34" charset="0"/>
                <a:cs typeface="Arial" pitchFamily="34" charset="0"/>
              </a:rPr>
            </a:br>
            <a:r>
              <a:rPr lang="cs-CZ" sz="4000" dirty="0" smtClean="0">
                <a:latin typeface="Arial" pitchFamily="34" charset="0"/>
                <a:cs typeface="Arial" pitchFamily="34" charset="0"/>
              </a:rPr>
              <a:t>                             Platební podmínky</a:t>
            </a:r>
          </a:p>
          <a:p>
            <a:pPr>
              <a:buNone/>
            </a:pPr>
            <a:r>
              <a:rPr lang="cs-CZ" sz="4000" dirty="0" smtClean="0">
                <a:latin typeface="Arial" pitchFamily="34" charset="0"/>
                <a:cs typeface="Arial" pitchFamily="34" charset="0"/>
              </a:rPr>
              <a:t>          Celková cena díla činí 28.000Kč (slovy: dvacet čtyři tisíc korun českých).</a:t>
            </a:r>
          </a:p>
          <a:p>
            <a:r>
              <a:rPr lang="cs-CZ" sz="4000" dirty="0" smtClean="0">
                <a:latin typeface="Arial" pitchFamily="34" charset="0"/>
                <a:cs typeface="Arial" pitchFamily="34" charset="0"/>
              </a:rPr>
              <a:t>Zálohu ve výši 10.000Kč ( slovy: deset tisíc korun českých) zašle Zadavatel do 5ti pracovních dnů na účet Zhotovitele č………………../…….. Pokud nebude záloha připsána na účet zhotovitele do ……….2016, celá tato smlouva se od počátku ruší. </a:t>
            </a:r>
          </a:p>
          <a:p>
            <a:r>
              <a:rPr lang="cs-CZ" sz="4000" dirty="0" smtClean="0">
                <a:latin typeface="Arial" pitchFamily="34" charset="0"/>
                <a:cs typeface="Arial" pitchFamily="34" charset="0"/>
              </a:rPr>
              <a:t/>
            </a:r>
            <a:br>
              <a:rPr lang="cs-CZ" sz="4000" dirty="0" smtClean="0">
                <a:latin typeface="Arial" pitchFamily="34" charset="0"/>
                <a:cs typeface="Arial" pitchFamily="34" charset="0"/>
              </a:rPr>
            </a:br>
            <a:endParaRPr lang="cs-CZ" sz="4000" dirty="0" smtClean="0">
              <a:latin typeface="Arial" pitchFamily="34" charset="0"/>
              <a:cs typeface="Arial" pitchFamily="34" charset="0"/>
            </a:endParaRPr>
          </a:p>
          <a:p>
            <a:endParaRPr lang="cs-CZ" dirty="0"/>
          </a:p>
        </p:txBody>
      </p:sp>
      <p:sp>
        <p:nvSpPr>
          <p:cNvPr id="6" name="Zástupný symbol pro obsah 5"/>
          <p:cNvSpPr>
            <a:spLocks noGrp="1"/>
          </p:cNvSpPr>
          <p:nvPr>
            <p:ph sz="half" idx="2"/>
          </p:nvPr>
        </p:nvSpPr>
        <p:spPr>
          <a:xfrm>
            <a:off x="4648200" y="836712"/>
            <a:ext cx="4038600" cy="5688632"/>
          </a:xfrm>
        </p:spPr>
        <p:txBody>
          <a:bodyPr>
            <a:normAutofit fontScale="25000" lnSpcReduction="20000"/>
          </a:bodyPr>
          <a:lstStyle/>
          <a:p>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Zbylou část kupní ceny ve výši 18.000Kč (slovy dvacet osm tisíc korun českých) zašle Zadavatel Zhotoviteli na účet do 5ti pracovních dnů po převzetí díla.</a:t>
            </a:r>
          </a:p>
          <a:p>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                                   </a:t>
            </a:r>
            <a:r>
              <a:rPr lang="cs-CZ" sz="4000" dirty="0" err="1" smtClean="0">
                <a:latin typeface="Arial" pitchFamily="34" charset="0"/>
                <a:cs typeface="Arial" pitchFamily="34" charset="0"/>
              </a:rPr>
              <a:t>Čl</a:t>
            </a:r>
            <a:r>
              <a:rPr lang="cs-CZ" sz="4000" dirty="0" smtClean="0">
                <a:latin typeface="Arial" pitchFamily="34" charset="0"/>
                <a:cs typeface="Arial" pitchFamily="34" charset="0"/>
              </a:rPr>
              <a:t> IV</a:t>
            </a:r>
          </a:p>
          <a:p>
            <a:r>
              <a:rPr lang="cs-CZ" sz="4000" dirty="0" smtClean="0">
                <a:latin typeface="Arial" pitchFamily="34" charset="0"/>
                <a:cs typeface="Arial" pitchFamily="34" charset="0"/>
              </a:rPr>
              <a:t/>
            </a:r>
            <a:br>
              <a:rPr lang="cs-CZ" sz="4000" dirty="0" smtClean="0">
                <a:latin typeface="Arial" pitchFamily="34" charset="0"/>
                <a:cs typeface="Arial" pitchFamily="34" charset="0"/>
              </a:rPr>
            </a:br>
            <a:r>
              <a:rPr lang="cs-CZ" sz="4000" dirty="0" smtClean="0">
                <a:latin typeface="Arial" pitchFamily="34" charset="0"/>
                <a:cs typeface="Arial" pitchFamily="34" charset="0"/>
              </a:rPr>
              <a:t>                        Povinnosti zhotovitele</a:t>
            </a:r>
          </a:p>
          <a:p>
            <a:r>
              <a:rPr lang="cs-CZ" sz="4000" dirty="0" smtClean="0">
                <a:latin typeface="Arial" pitchFamily="34" charset="0"/>
                <a:cs typeface="Arial" pitchFamily="34" charset="0"/>
              </a:rPr>
              <a:t>Zhotovitel se zavazuje provést dílo v patřičné kvalitě a termínu, sjednaného v této smlouvě, případně v jejich dodatcích.</a:t>
            </a:r>
          </a:p>
          <a:p>
            <a:r>
              <a:rPr lang="cs-CZ" sz="4000" dirty="0" smtClean="0">
                <a:latin typeface="Arial" pitchFamily="34" charset="0"/>
                <a:cs typeface="Arial" pitchFamily="34" charset="0"/>
              </a:rPr>
              <a:t>                                   </a:t>
            </a:r>
            <a:r>
              <a:rPr lang="cs-CZ" sz="4000" dirty="0" err="1" smtClean="0">
                <a:latin typeface="Arial" pitchFamily="34" charset="0"/>
                <a:cs typeface="Arial" pitchFamily="34" charset="0"/>
              </a:rPr>
              <a:t>Čl.V</a:t>
            </a:r>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                       Povinnosti zadavatele</a:t>
            </a:r>
          </a:p>
          <a:p>
            <a:r>
              <a:rPr lang="cs-CZ" sz="4000" dirty="0" smtClean="0">
                <a:latin typeface="Arial" pitchFamily="34" charset="0"/>
                <a:cs typeface="Arial" pitchFamily="34" charset="0"/>
              </a:rPr>
              <a:t>Zadavatel se zavazuje k řádné a včasné součinnosti se zhotovitelem.</a:t>
            </a:r>
          </a:p>
          <a:p>
            <a:r>
              <a:rPr lang="cs-CZ" sz="4000" dirty="0" smtClean="0">
                <a:latin typeface="Arial" pitchFamily="34" charset="0"/>
                <a:cs typeface="Arial" pitchFamily="34" charset="0"/>
              </a:rPr>
              <a:t>                                   </a:t>
            </a:r>
            <a:r>
              <a:rPr lang="cs-CZ" sz="4000" dirty="0" err="1" smtClean="0">
                <a:latin typeface="Arial" pitchFamily="34" charset="0"/>
                <a:cs typeface="Arial" pitchFamily="34" charset="0"/>
              </a:rPr>
              <a:t>Čl.VI</a:t>
            </a:r>
            <a:r>
              <a:rPr lang="cs-CZ" sz="4000" dirty="0" smtClean="0">
                <a:latin typeface="Arial" pitchFamily="34" charset="0"/>
                <a:cs typeface="Arial" pitchFamily="34" charset="0"/>
              </a:rPr>
              <a:t/>
            </a:r>
            <a:br>
              <a:rPr lang="cs-CZ" sz="4000" dirty="0" smtClean="0">
                <a:latin typeface="Arial" pitchFamily="34" charset="0"/>
                <a:cs typeface="Arial" pitchFamily="34" charset="0"/>
              </a:rPr>
            </a:br>
            <a:r>
              <a:rPr lang="cs-CZ" sz="4000" dirty="0" smtClean="0">
                <a:latin typeface="Arial" pitchFamily="34" charset="0"/>
                <a:cs typeface="Arial" pitchFamily="34" charset="0"/>
              </a:rPr>
              <a:t>                        Odstoupení od smlouvy</a:t>
            </a:r>
          </a:p>
          <a:p>
            <a:r>
              <a:rPr lang="cs-CZ" sz="4000" dirty="0" smtClean="0">
                <a:latin typeface="Arial" pitchFamily="34" charset="0"/>
                <a:cs typeface="Arial" pitchFamily="34" charset="0"/>
              </a:rPr>
              <a:t>V případě, že od smlouvy z jakéhokoliv důvodu odstoupí Zadavatel, propadá celá výše zálohy Zhotoviteli jako smluvní pokuta.</a:t>
            </a:r>
          </a:p>
          <a:p>
            <a:r>
              <a:rPr lang="cs-CZ" sz="4000" dirty="0" smtClean="0">
                <a:latin typeface="Arial" pitchFamily="34" charset="0"/>
                <a:cs typeface="Arial" pitchFamily="34" charset="0"/>
              </a:rPr>
              <a:t>V případě, že od smlouvy z jakéhokoliv důvodu odstoupí Zhotovitel, vrátí Zadavateli rezervační zálohu v plné výši a současně uhradí Zadavateli  10.000Kč (slovy: deset tisíc korun českých) jako smluvní pokutu.</a:t>
            </a:r>
          </a:p>
          <a:p>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                              </a:t>
            </a:r>
          </a:p>
          <a:p>
            <a:r>
              <a:rPr lang="cs-CZ" sz="4000" dirty="0" smtClean="0">
                <a:latin typeface="Arial" pitchFamily="34" charset="0"/>
                <a:cs typeface="Arial" pitchFamily="34" charset="0"/>
              </a:rPr>
              <a:t>                                    </a:t>
            </a:r>
            <a:r>
              <a:rPr lang="cs-CZ" sz="4000" dirty="0" err="1" smtClean="0">
                <a:latin typeface="Arial" pitchFamily="34" charset="0"/>
                <a:cs typeface="Arial" pitchFamily="34" charset="0"/>
              </a:rPr>
              <a:t>Čl.VII</a:t>
            </a:r>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                             Ostatní ujednání</a:t>
            </a:r>
          </a:p>
          <a:p>
            <a:r>
              <a:rPr lang="cs-CZ" sz="4000" dirty="0" smtClean="0">
                <a:latin typeface="Arial" pitchFamily="34" charset="0"/>
                <a:cs typeface="Arial" pitchFamily="34" charset="0"/>
              </a:rPr>
              <a:t>Zhotovitel prohlašuje, že má náležité oprávnění vykonávat činnost specifikovanou v </a:t>
            </a:r>
            <a:r>
              <a:rPr lang="cs-CZ" sz="4000" dirty="0" err="1" smtClean="0">
                <a:latin typeface="Arial" pitchFamily="34" charset="0"/>
                <a:cs typeface="Arial" pitchFamily="34" charset="0"/>
              </a:rPr>
              <a:t>čl.I</a:t>
            </a:r>
            <a:r>
              <a:rPr lang="cs-CZ" sz="4000" dirty="0" smtClean="0">
                <a:latin typeface="Arial" pitchFamily="34" charset="0"/>
                <a:cs typeface="Arial" pitchFamily="34" charset="0"/>
              </a:rPr>
              <a:t> této smlouvy. </a:t>
            </a:r>
          </a:p>
          <a:p>
            <a:r>
              <a:rPr lang="cs-CZ" sz="4000" dirty="0" smtClean="0">
                <a:latin typeface="Arial" pitchFamily="34" charset="0"/>
                <a:cs typeface="Arial" pitchFamily="34" charset="0"/>
              </a:rPr>
              <a:t/>
            </a:r>
            <a:br>
              <a:rPr lang="cs-CZ" sz="4000" dirty="0" smtClean="0">
                <a:latin typeface="Arial" pitchFamily="34" charset="0"/>
                <a:cs typeface="Arial" pitchFamily="34" charset="0"/>
              </a:rPr>
            </a:br>
            <a:r>
              <a:rPr lang="cs-CZ" sz="4000" dirty="0" smtClean="0">
                <a:latin typeface="Arial" pitchFamily="34" charset="0"/>
                <a:cs typeface="Arial" pitchFamily="34" charset="0"/>
              </a:rPr>
              <a:t>Tato smlouva byla sepsána ve dvou vyhotoveních, každé straně  náleží po jednom vyhotovení.</a:t>
            </a:r>
          </a:p>
          <a:p>
            <a:r>
              <a:rPr lang="cs-CZ" sz="4000" dirty="0" smtClean="0">
                <a:latin typeface="Arial" pitchFamily="34" charset="0"/>
                <a:cs typeface="Arial" pitchFamily="34" charset="0"/>
              </a:rPr>
              <a:t/>
            </a:r>
            <a:br>
              <a:rPr lang="cs-CZ" sz="4000" dirty="0" smtClean="0">
                <a:latin typeface="Arial" pitchFamily="34" charset="0"/>
                <a:cs typeface="Arial" pitchFamily="34" charset="0"/>
              </a:rPr>
            </a:br>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V…………….</a:t>
            </a:r>
          </a:p>
          <a:p>
            <a:r>
              <a:rPr lang="cs-CZ" sz="4000" dirty="0" smtClean="0">
                <a:latin typeface="Arial" pitchFamily="34" charset="0"/>
                <a:cs typeface="Arial" pitchFamily="34" charset="0"/>
              </a:rPr>
              <a:t/>
            </a:r>
            <a:br>
              <a:rPr lang="cs-CZ" sz="4000" dirty="0" smtClean="0">
                <a:latin typeface="Arial" pitchFamily="34" charset="0"/>
                <a:cs typeface="Arial" pitchFamily="34" charset="0"/>
              </a:rPr>
            </a:br>
            <a:endParaRPr lang="cs-CZ" sz="4000" dirty="0" smtClean="0">
              <a:latin typeface="Arial" pitchFamily="34" charset="0"/>
              <a:cs typeface="Arial" pitchFamily="34" charset="0"/>
            </a:endParaRPr>
          </a:p>
          <a:p>
            <a:r>
              <a:rPr lang="cs-CZ" sz="4000" dirty="0" smtClean="0">
                <a:latin typeface="Arial" pitchFamily="34" charset="0"/>
                <a:cs typeface="Arial" pitchFamily="34" charset="0"/>
              </a:rPr>
              <a:t>Zadavatel                                               Zhotovitel</a:t>
            </a:r>
          </a:p>
          <a:p>
            <a:r>
              <a:rPr lang="cs-CZ" dirty="0" smtClean="0">
                <a:latin typeface="Arial" pitchFamily="34" charset="0"/>
                <a:cs typeface="Arial" pitchFamily="34" charset="0"/>
              </a:rPr>
              <a:t/>
            </a:r>
            <a:br>
              <a:rPr lang="cs-CZ" dirty="0" smtClean="0">
                <a:latin typeface="Arial" pitchFamily="34" charset="0"/>
                <a:cs typeface="Arial" pitchFamily="34" charset="0"/>
              </a:rPr>
            </a:br>
            <a:endParaRPr lang="cs-CZ" dirty="0" smtClean="0">
              <a:latin typeface="Arial" pitchFamily="34" charset="0"/>
              <a:cs typeface="Arial" pitchFamily="34" charset="0"/>
            </a:endParaRPr>
          </a:p>
          <a:p>
            <a:r>
              <a:rPr lang="cs-CZ" dirty="0" smtClean="0">
                <a:latin typeface="Arial" pitchFamily="34" charset="0"/>
                <a:cs typeface="Arial" pitchFamily="34" charset="0"/>
              </a:rPr>
              <a:t/>
            </a:r>
            <a:br>
              <a:rPr lang="cs-CZ" dirty="0" smtClean="0">
                <a:latin typeface="Arial" pitchFamily="34" charset="0"/>
                <a:cs typeface="Arial" pitchFamily="34" charset="0"/>
              </a:rPr>
            </a:br>
            <a:endParaRPr lang="cs-CZ" dirty="0" smtClean="0">
              <a:latin typeface="Arial" pitchFamily="34" charset="0"/>
              <a:cs typeface="Arial" pitchFamily="34" charset="0"/>
            </a:endParaRPr>
          </a:p>
          <a:p>
            <a:r>
              <a:rPr lang="cs-CZ" dirty="0" smtClean="0">
                <a:latin typeface="Arial" pitchFamily="34" charset="0"/>
                <a:cs typeface="Arial" pitchFamily="34" charset="0"/>
              </a:rPr>
              <a:t/>
            </a:r>
            <a:br>
              <a:rPr lang="cs-CZ" dirty="0" smtClean="0">
                <a:latin typeface="Arial" pitchFamily="34" charset="0"/>
                <a:cs typeface="Arial" pitchFamily="34" charset="0"/>
              </a:rPr>
            </a:br>
            <a:r>
              <a:rPr lang="cs-CZ" dirty="0" smtClean="0">
                <a:latin typeface="Arial" pitchFamily="34" charset="0"/>
                <a:cs typeface="Arial" pitchFamily="34" charset="0"/>
              </a:rPr>
              <a:t>..………………………………….                                                              ……………………………………….</a:t>
            </a:r>
          </a:p>
          <a:p>
            <a:endParaRPr lang="cs-CZ"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116632"/>
            <a:ext cx="8229600" cy="1008112"/>
          </a:xfrm>
        </p:spPr>
        <p:txBody>
          <a:bodyPr>
            <a:normAutofit/>
          </a:bodyPr>
          <a:lstStyle/>
          <a:p>
            <a:r>
              <a:rPr lang="cs-CZ" sz="3200" dirty="0" smtClean="0">
                <a:latin typeface="Arial" pitchFamily="34" charset="0"/>
                <a:cs typeface="Arial" pitchFamily="34" charset="0"/>
              </a:rPr>
              <a:t>Předávací protokol</a:t>
            </a:r>
            <a:endParaRPr lang="cs-CZ" sz="3200" dirty="0">
              <a:latin typeface="Arial" pitchFamily="34" charset="0"/>
              <a:cs typeface="Arial" pitchFamily="34" charset="0"/>
            </a:endParaRPr>
          </a:p>
        </p:txBody>
      </p:sp>
      <p:sp>
        <p:nvSpPr>
          <p:cNvPr id="3" name="Zástupný symbol pro obsah 2"/>
          <p:cNvSpPr>
            <a:spLocks noGrp="1"/>
          </p:cNvSpPr>
          <p:nvPr>
            <p:ph idx="1"/>
          </p:nvPr>
        </p:nvSpPr>
        <p:spPr>
          <a:xfrm>
            <a:off x="457200" y="1268760"/>
            <a:ext cx="8229600" cy="5328592"/>
          </a:xfrm>
        </p:spPr>
        <p:txBody>
          <a:bodyPr>
            <a:normAutofit fontScale="25000" lnSpcReduction="20000"/>
          </a:bodyPr>
          <a:lstStyle/>
          <a:p>
            <a:r>
              <a:rPr lang="cs-CZ" sz="4900" b="1" dirty="0" smtClean="0">
                <a:latin typeface="Arial" pitchFamily="34" charset="0"/>
                <a:cs typeface="Arial" pitchFamily="34" charset="0"/>
              </a:rPr>
              <a:t>Zadavatel</a:t>
            </a:r>
          </a:p>
          <a:p>
            <a:r>
              <a:rPr lang="cs-CZ" sz="4900" dirty="0" smtClean="0">
                <a:latin typeface="Arial" pitchFamily="34" charset="0"/>
                <a:cs typeface="Arial" pitchFamily="34" charset="0"/>
              </a:rPr>
              <a:t>Marcela </a:t>
            </a:r>
            <a:r>
              <a:rPr lang="cs-CZ" sz="4900" dirty="0" err="1" smtClean="0">
                <a:latin typeface="Arial" pitchFamily="34" charset="0"/>
                <a:cs typeface="Arial" pitchFamily="34" charset="0"/>
              </a:rPr>
              <a:t>Koušová</a:t>
            </a:r>
            <a:endParaRPr lang="cs-CZ" sz="4900" dirty="0" smtClean="0">
              <a:latin typeface="Arial" pitchFamily="34" charset="0"/>
              <a:cs typeface="Arial" pitchFamily="34" charset="0"/>
            </a:endParaRPr>
          </a:p>
          <a:p>
            <a:r>
              <a:rPr lang="cs-CZ" sz="4900" dirty="0" err="1" smtClean="0">
                <a:latin typeface="Arial" pitchFamily="34" charset="0"/>
                <a:cs typeface="Arial" pitchFamily="34" charset="0"/>
              </a:rPr>
              <a:t>Svárov</a:t>
            </a:r>
            <a:r>
              <a:rPr lang="cs-CZ" sz="4900" dirty="0" smtClean="0">
                <a:latin typeface="Arial" pitchFamily="34" charset="0"/>
                <a:cs typeface="Arial" pitchFamily="34" charset="0"/>
              </a:rPr>
              <a:t> 585</a:t>
            </a:r>
          </a:p>
          <a:p>
            <a:r>
              <a:rPr lang="cs-CZ" sz="4900" dirty="0" smtClean="0">
                <a:latin typeface="Arial" pitchFamily="34" charset="0"/>
                <a:cs typeface="Arial" pitchFamily="34" charset="0"/>
              </a:rPr>
              <a:t>Poříčí nad Sázavou</a:t>
            </a:r>
          </a:p>
          <a:p>
            <a:r>
              <a:rPr lang="cs-CZ" sz="4900" dirty="0" smtClean="0">
                <a:latin typeface="Arial" pitchFamily="34" charset="0"/>
                <a:cs typeface="Arial" pitchFamily="34" charset="0"/>
              </a:rPr>
              <a:t>PSČ: 257 22</a:t>
            </a:r>
          </a:p>
          <a:p>
            <a:r>
              <a:rPr lang="cs-CZ" sz="4900" dirty="0" smtClean="0">
                <a:latin typeface="Arial" pitchFamily="34" charset="0"/>
                <a:cs typeface="Arial" pitchFamily="34" charset="0"/>
              </a:rPr>
              <a:t/>
            </a:r>
            <a:br>
              <a:rPr lang="cs-CZ" sz="4900" dirty="0" smtClean="0">
                <a:latin typeface="Arial" pitchFamily="34" charset="0"/>
                <a:cs typeface="Arial" pitchFamily="34" charset="0"/>
              </a:rPr>
            </a:br>
            <a:r>
              <a:rPr lang="cs-CZ" sz="4900" b="1" dirty="0" smtClean="0">
                <a:latin typeface="Arial" pitchFamily="34" charset="0"/>
                <a:cs typeface="Arial" pitchFamily="34" charset="0"/>
              </a:rPr>
              <a:t>Zhotovitel</a:t>
            </a:r>
          </a:p>
          <a:p>
            <a:r>
              <a:rPr lang="cs-CZ" sz="4900" dirty="0" smtClean="0">
                <a:latin typeface="Arial" pitchFamily="34" charset="0"/>
                <a:cs typeface="Arial" pitchFamily="34" charset="0"/>
              </a:rPr>
              <a:t>Ilona Tichá </a:t>
            </a:r>
            <a:r>
              <a:rPr lang="cs-CZ" sz="4900" dirty="0" err="1" smtClean="0">
                <a:latin typeface="Arial" pitchFamily="34" charset="0"/>
                <a:cs typeface="Arial" pitchFamily="34" charset="0"/>
              </a:rPr>
              <a:t>Klykorková</a:t>
            </a:r>
            <a:endParaRPr lang="cs-CZ" sz="4900" dirty="0" smtClean="0">
              <a:latin typeface="Arial" pitchFamily="34" charset="0"/>
              <a:cs typeface="Arial" pitchFamily="34" charset="0"/>
            </a:endParaRPr>
          </a:p>
          <a:p>
            <a:r>
              <a:rPr lang="cs-CZ" sz="4900" dirty="0" smtClean="0">
                <a:latin typeface="Arial" pitchFamily="34" charset="0"/>
                <a:cs typeface="Arial" pitchFamily="34" charset="0"/>
              </a:rPr>
              <a:t>Hříbková 51</a:t>
            </a:r>
          </a:p>
          <a:p>
            <a:r>
              <a:rPr lang="cs-CZ" sz="4900" dirty="0" smtClean="0">
                <a:latin typeface="Arial" pitchFamily="34" charset="0"/>
                <a:cs typeface="Arial" pitchFamily="34" charset="0"/>
              </a:rPr>
              <a:t>Praha 10 – </a:t>
            </a:r>
            <a:r>
              <a:rPr lang="cs-CZ" sz="4900" dirty="0" err="1" smtClean="0">
                <a:latin typeface="Arial" pitchFamily="34" charset="0"/>
                <a:cs typeface="Arial" pitchFamily="34" charset="0"/>
              </a:rPr>
              <a:t>Pitkovice</a:t>
            </a:r>
            <a:endParaRPr lang="cs-CZ" sz="4900" dirty="0" smtClean="0">
              <a:latin typeface="Arial" pitchFamily="34" charset="0"/>
              <a:cs typeface="Arial" pitchFamily="34" charset="0"/>
            </a:endParaRPr>
          </a:p>
          <a:p>
            <a:r>
              <a:rPr lang="cs-CZ" sz="4900" dirty="0" smtClean="0">
                <a:latin typeface="Arial" pitchFamily="34" charset="0"/>
                <a:cs typeface="Arial" pitchFamily="34" charset="0"/>
              </a:rPr>
              <a:t>PSČ: 104 00</a:t>
            </a:r>
          </a:p>
          <a:p>
            <a:r>
              <a:rPr lang="cs-CZ" sz="4900" dirty="0" smtClean="0">
                <a:latin typeface="Arial" pitchFamily="34" charset="0"/>
                <a:cs typeface="Arial" pitchFamily="34" charset="0"/>
              </a:rPr>
              <a:t>IČO: 49398113</a:t>
            </a:r>
          </a:p>
          <a:p>
            <a:r>
              <a:rPr lang="cs-CZ" sz="4900" dirty="0" smtClean="0">
                <a:latin typeface="Arial" pitchFamily="34" charset="0"/>
                <a:cs typeface="Arial" pitchFamily="34" charset="0"/>
              </a:rPr>
              <a:t/>
            </a:r>
            <a:br>
              <a:rPr lang="cs-CZ" sz="4900" dirty="0" smtClean="0">
                <a:latin typeface="Arial" pitchFamily="34" charset="0"/>
                <a:cs typeface="Arial" pitchFamily="34" charset="0"/>
              </a:rPr>
            </a:br>
            <a:endParaRPr lang="cs-CZ" sz="4900" dirty="0" smtClean="0">
              <a:latin typeface="Arial" pitchFamily="34" charset="0"/>
              <a:cs typeface="Arial" pitchFamily="34" charset="0"/>
            </a:endParaRPr>
          </a:p>
          <a:p>
            <a:r>
              <a:rPr lang="cs-CZ" sz="4900" dirty="0" smtClean="0">
                <a:latin typeface="Arial" pitchFamily="34" charset="0"/>
                <a:cs typeface="Arial" pitchFamily="34" charset="0"/>
              </a:rPr>
              <a:t>Zadavatel potvrzuje svým podpisem převzetí dokumentů k návrhu interiéru bytu 1+1, na adrese Anny </a:t>
            </a:r>
            <a:r>
              <a:rPr lang="cs-CZ" sz="4900" dirty="0" err="1" smtClean="0">
                <a:latin typeface="Arial" pitchFamily="34" charset="0"/>
                <a:cs typeface="Arial" pitchFamily="34" charset="0"/>
              </a:rPr>
              <a:t>Drabíkové</a:t>
            </a:r>
            <a:r>
              <a:rPr lang="cs-CZ" sz="4900" dirty="0" smtClean="0">
                <a:latin typeface="Arial" pitchFamily="34" charset="0"/>
                <a:cs typeface="Arial" pitchFamily="34" charset="0"/>
              </a:rPr>
              <a:t> 3. Textová část ….x půdorys...x, pohled….</a:t>
            </a:r>
            <a:r>
              <a:rPr lang="cs-CZ" sz="4900" dirty="0" err="1" smtClean="0">
                <a:latin typeface="Arial" pitchFamily="34" charset="0"/>
                <a:cs typeface="Arial" pitchFamily="34" charset="0"/>
              </a:rPr>
              <a:t>x</a:t>
            </a:r>
            <a:r>
              <a:rPr lang="cs-CZ" sz="4900" dirty="0" smtClean="0">
                <a:latin typeface="Arial" pitchFamily="34" charset="0"/>
                <a:cs typeface="Arial" pitchFamily="34" charset="0"/>
              </a:rPr>
              <a:t>. Celkem….listů.</a:t>
            </a:r>
          </a:p>
          <a:p>
            <a:r>
              <a:rPr lang="cs-CZ" sz="4900" dirty="0" smtClean="0">
                <a:latin typeface="Arial" pitchFamily="34" charset="0"/>
                <a:cs typeface="Arial" pitchFamily="34" charset="0"/>
              </a:rPr>
              <a:t>Převzetím těchto dokumentů a svým podpisem zadavatel současně prohlašuje, že veškeré závazky zhotovitele vyplývající ze smlouvy o dílo ze dne……………..byly splněny.</a:t>
            </a:r>
          </a:p>
          <a:p>
            <a:r>
              <a:rPr lang="cs-CZ" sz="4900" dirty="0" smtClean="0">
                <a:latin typeface="Arial" pitchFamily="34" charset="0"/>
                <a:cs typeface="Arial" pitchFamily="34" charset="0"/>
              </a:rPr>
              <a:t/>
            </a:r>
            <a:br>
              <a:rPr lang="cs-CZ" sz="4900" dirty="0" smtClean="0">
                <a:latin typeface="Arial" pitchFamily="34" charset="0"/>
                <a:cs typeface="Arial" pitchFamily="34" charset="0"/>
              </a:rPr>
            </a:br>
            <a:endParaRPr lang="cs-CZ" sz="4900" dirty="0" smtClean="0">
              <a:latin typeface="Arial" pitchFamily="34" charset="0"/>
              <a:cs typeface="Arial" pitchFamily="34" charset="0"/>
            </a:endParaRPr>
          </a:p>
          <a:p>
            <a:r>
              <a:rPr lang="cs-CZ" sz="4900" dirty="0" smtClean="0">
                <a:latin typeface="Arial" pitchFamily="34" charset="0"/>
                <a:cs typeface="Arial" pitchFamily="34" charset="0"/>
              </a:rPr>
              <a:t>V………………………………</a:t>
            </a:r>
            <a:br>
              <a:rPr lang="cs-CZ" sz="4900" dirty="0" smtClean="0">
                <a:latin typeface="Arial" pitchFamily="34" charset="0"/>
                <a:cs typeface="Arial" pitchFamily="34" charset="0"/>
              </a:rPr>
            </a:br>
            <a:endParaRPr lang="cs-CZ" sz="4900" dirty="0" smtClean="0">
              <a:latin typeface="Arial" pitchFamily="34" charset="0"/>
              <a:cs typeface="Arial" pitchFamily="34" charset="0"/>
            </a:endParaRPr>
          </a:p>
          <a:p>
            <a:r>
              <a:rPr lang="cs-CZ" sz="4900" dirty="0" smtClean="0">
                <a:latin typeface="Arial" pitchFamily="34" charset="0"/>
                <a:cs typeface="Arial" pitchFamily="34" charset="0"/>
              </a:rPr>
              <a:t/>
            </a:r>
            <a:br>
              <a:rPr lang="cs-CZ" sz="4900" dirty="0" smtClean="0">
                <a:latin typeface="Arial" pitchFamily="34" charset="0"/>
                <a:cs typeface="Arial" pitchFamily="34" charset="0"/>
              </a:rPr>
            </a:br>
            <a:endParaRPr lang="cs-CZ" sz="4900" dirty="0" smtClean="0">
              <a:latin typeface="Arial" pitchFamily="34" charset="0"/>
              <a:cs typeface="Arial" pitchFamily="34" charset="0"/>
            </a:endParaRPr>
          </a:p>
          <a:p>
            <a:r>
              <a:rPr lang="cs-CZ" sz="4900" dirty="0" smtClean="0">
                <a:latin typeface="Arial" pitchFamily="34" charset="0"/>
                <a:cs typeface="Arial" pitchFamily="34" charset="0"/>
              </a:rPr>
              <a:t>Zadavatel                                                                                                    Zhotovitel</a:t>
            </a:r>
          </a:p>
          <a:p>
            <a:r>
              <a:rPr lang="cs-CZ" dirty="0" smtClean="0">
                <a:latin typeface="Arial" pitchFamily="34" charset="0"/>
                <a:cs typeface="Arial" pitchFamily="34" charset="0"/>
              </a:rPr>
              <a:t/>
            </a:r>
            <a:br>
              <a:rPr lang="cs-CZ" dirty="0" smtClean="0">
                <a:latin typeface="Arial" pitchFamily="34" charset="0"/>
                <a:cs typeface="Arial" pitchFamily="34" charset="0"/>
              </a:rPr>
            </a:br>
            <a:endParaRPr lang="cs-CZ" dirty="0" smtClean="0">
              <a:latin typeface="Arial" pitchFamily="34" charset="0"/>
              <a:cs typeface="Arial" pitchFamily="34" charset="0"/>
            </a:endParaRPr>
          </a:p>
          <a:p>
            <a:endParaRPr lang="cs-CZ" dirty="0" smtClean="0">
              <a:solidFill>
                <a:schemeClr val="accent6">
                  <a:lumMod val="50000"/>
                </a:schemeClr>
              </a:solidFill>
              <a:latin typeface="Arial" pitchFamily="34" charset="0"/>
              <a:cs typeface="Arial" pitchFamily="34" charset="0"/>
            </a:endParaRPr>
          </a:p>
          <a:p>
            <a:r>
              <a:rPr lang="cs-CZ" dirty="0" smtClean="0">
                <a:solidFill>
                  <a:schemeClr val="accent6">
                    <a:lumMod val="50000"/>
                  </a:schemeClr>
                </a:solidFill>
                <a:latin typeface="Arial" pitchFamily="34" charset="0"/>
                <a:cs typeface="Arial" pitchFamily="34" charset="0"/>
              </a:rPr>
              <a:t>………………………………………………………………….                                                                        …………………………………………………………                               </a:t>
            </a:r>
            <a:endParaRPr lang="cs-CZ" dirty="0">
              <a:solidFill>
                <a:schemeClr val="accent6">
                  <a:lumMod val="50000"/>
                </a:schemeClr>
              </a:solidFill>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0"/>
            <a:ext cx="8229600" cy="980728"/>
          </a:xfrm>
        </p:spPr>
        <p:txBody>
          <a:bodyPr>
            <a:normAutofit/>
          </a:bodyPr>
          <a:lstStyle/>
          <a:p>
            <a:r>
              <a:rPr lang="cs-CZ" sz="3200" dirty="0" smtClean="0">
                <a:latin typeface="Arial" pitchFamily="34" charset="0"/>
                <a:cs typeface="Arial" pitchFamily="34" charset="0"/>
              </a:rPr>
              <a:t>Faktura</a:t>
            </a:r>
            <a:endParaRPr lang="cs-CZ" sz="3200" dirty="0">
              <a:latin typeface="Arial" pitchFamily="34" charset="0"/>
              <a:cs typeface="Arial" pitchFamily="34" charset="0"/>
            </a:endParaRPr>
          </a:p>
        </p:txBody>
      </p:sp>
      <p:sp>
        <p:nvSpPr>
          <p:cNvPr id="3" name="Zástupný symbol pro obsah 2"/>
          <p:cNvSpPr>
            <a:spLocks noGrp="1"/>
          </p:cNvSpPr>
          <p:nvPr>
            <p:ph idx="1"/>
          </p:nvPr>
        </p:nvSpPr>
        <p:spPr>
          <a:xfrm>
            <a:off x="457200" y="980728"/>
            <a:ext cx="8229600" cy="5145435"/>
          </a:xfrm>
        </p:spPr>
        <p:txBody>
          <a:bodyPr>
            <a:normAutofit fontScale="85000" lnSpcReduction="20000"/>
          </a:bodyPr>
          <a:lstStyle/>
          <a:p>
            <a:endParaRPr lang="cs-CZ" sz="1500" dirty="0" smtClean="0"/>
          </a:p>
          <a:p>
            <a:r>
              <a:rPr lang="cs-CZ" sz="1500" b="1" dirty="0" smtClean="0">
                <a:latin typeface="Arial" pitchFamily="34" charset="0"/>
                <a:cs typeface="Arial" pitchFamily="34" charset="0"/>
              </a:rPr>
              <a:t>Daňový doklad č…………/2016</a:t>
            </a:r>
          </a:p>
          <a:p>
            <a:endParaRPr lang="cs-CZ" sz="1500" b="1" u="sng" dirty="0" smtClean="0">
              <a:latin typeface="Arial" pitchFamily="34" charset="0"/>
              <a:cs typeface="Arial" pitchFamily="34" charset="0"/>
            </a:endParaRPr>
          </a:p>
          <a:p>
            <a:r>
              <a:rPr lang="cs-CZ" sz="1500" b="1" dirty="0" smtClean="0">
                <a:latin typeface="Arial" pitchFamily="34" charset="0"/>
                <a:cs typeface="Arial" pitchFamily="34" charset="0"/>
              </a:rPr>
              <a:t>Dodavatel:                                                                                          Odběratel:</a:t>
            </a:r>
          </a:p>
          <a:p>
            <a:r>
              <a:rPr lang="cs-CZ" sz="1500" dirty="0" smtClean="0">
                <a:latin typeface="Arial" pitchFamily="34" charset="0"/>
                <a:cs typeface="Arial" pitchFamily="34" charset="0"/>
              </a:rPr>
              <a:t>Ilona Tichá </a:t>
            </a:r>
            <a:r>
              <a:rPr lang="cs-CZ" sz="1500" dirty="0" err="1" smtClean="0">
                <a:latin typeface="Arial" pitchFamily="34" charset="0"/>
                <a:cs typeface="Arial" pitchFamily="34" charset="0"/>
              </a:rPr>
              <a:t>Klykorková</a:t>
            </a:r>
            <a:r>
              <a:rPr lang="cs-CZ" sz="1500" dirty="0" smtClean="0">
                <a:latin typeface="Arial" pitchFamily="34" charset="0"/>
                <a:cs typeface="Arial" pitchFamily="34" charset="0"/>
              </a:rPr>
              <a:t>                                                                         Marcela </a:t>
            </a:r>
            <a:r>
              <a:rPr lang="cs-CZ" sz="1500" dirty="0" err="1" smtClean="0">
                <a:latin typeface="Arial" pitchFamily="34" charset="0"/>
                <a:cs typeface="Arial" pitchFamily="34" charset="0"/>
              </a:rPr>
              <a:t>Koušová</a:t>
            </a:r>
            <a:endParaRPr lang="cs-CZ" sz="1500" dirty="0" smtClean="0">
              <a:latin typeface="Arial" pitchFamily="34" charset="0"/>
              <a:cs typeface="Arial" pitchFamily="34" charset="0"/>
            </a:endParaRPr>
          </a:p>
          <a:p>
            <a:r>
              <a:rPr lang="cs-CZ" sz="1500" dirty="0" smtClean="0">
                <a:latin typeface="Arial" pitchFamily="34" charset="0"/>
                <a:cs typeface="Arial" pitchFamily="34" charset="0"/>
              </a:rPr>
              <a:t>Hříbková 51                                                                                         </a:t>
            </a:r>
            <a:r>
              <a:rPr lang="cs-CZ" sz="1500" dirty="0" err="1" smtClean="0">
                <a:latin typeface="Arial" pitchFamily="34" charset="0"/>
                <a:cs typeface="Arial" pitchFamily="34" charset="0"/>
              </a:rPr>
              <a:t>Svárov</a:t>
            </a:r>
            <a:r>
              <a:rPr lang="cs-CZ" sz="1500" dirty="0" smtClean="0">
                <a:latin typeface="Arial" pitchFamily="34" charset="0"/>
                <a:cs typeface="Arial" pitchFamily="34" charset="0"/>
              </a:rPr>
              <a:t> 585</a:t>
            </a:r>
          </a:p>
          <a:p>
            <a:r>
              <a:rPr lang="cs-CZ" sz="1500" dirty="0" smtClean="0">
                <a:latin typeface="Arial" pitchFamily="34" charset="0"/>
                <a:cs typeface="Arial" pitchFamily="34" charset="0"/>
              </a:rPr>
              <a:t>Praha 10 – </a:t>
            </a:r>
            <a:r>
              <a:rPr lang="cs-CZ" sz="1500" dirty="0" err="1" smtClean="0">
                <a:latin typeface="Arial" pitchFamily="34" charset="0"/>
                <a:cs typeface="Arial" pitchFamily="34" charset="0"/>
              </a:rPr>
              <a:t>Pitkovice</a:t>
            </a:r>
            <a:r>
              <a:rPr lang="cs-CZ" sz="1500" dirty="0" smtClean="0">
                <a:latin typeface="Arial" pitchFamily="34" charset="0"/>
                <a:cs typeface="Arial" pitchFamily="34" charset="0"/>
              </a:rPr>
              <a:t>  104 00                                                               Poříčí nad Sázavou  257 22</a:t>
            </a:r>
          </a:p>
          <a:p>
            <a:r>
              <a:rPr lang="cs-CZ" sz="1500" dirty="0" smtClean="0">
                <a:latin typeface="Arial" pitchFamily="34" charset="0"/>
                <a:cs typeface="Arial" pitchFamily="34" charset="0"/>
              </a:rPr>
              <a:t>IČO: 49398113</a:t>
            </a:r>
          </a:p>
          <a:p>
            <a:endParaRPr lang="cs-CZ" sz="1500" b="1" dirty="0" smtClean="0">
              <a:latin typeface="Arial" pitchFamily="34" charset="0"/>
              <a:cs typeface="Arial" pitchFamily="34" charset="0"/>
            </a:endParaRPr>
          </a:p>
          <a:p>
            <a:endParaRPr lang="cs-CZ" sz="1500" b="1" dirty="0" smtClean="0">
              <a:latin typeface="Arial" pitchFamily="34" charset="0"/>
              <a:cs typeface="Arial" pitchFamily="34" charset="0"/>
            </a:endParaRPr>
          </a:p>
          <a:p>
            <a:r>
              <a:rPr lang="cs-CZ" sz="1500" b="1" dirty="0" smtClean="0">
                <a:latin typeface="Arial" pitchFamily="34" charset="0"/>
                <a:cs typeface="Arial" pitchFamily="34" charset="0"/>
              </a:rPr>
              <a:t>Datum vystavení: 31.5.2016</a:t>
            </a:r>
          </a:p>
          <a:p>
            <a:r>
              <a:rPr lang="cs-CZ" sz="1500" b="1" dirty="0" smtClean="0">
                <a:latin typeface="Arial" pitchFamily="34" charset="0"/>
                <a:cs typeface="Arial" pitchFamily="34" charset="0"/>
              </a:rPr>
              <a:t>DUZP: 31.5.2016  </a:t>
            </a:r>
          </a:p>
          <a:p>
            <a:r>
              <a:rPr lang="cs-CZ" sz="1500" b="1" dirty="0" smtClean="0">
                <a:latin typeface="Arial" pitchFamily="34" charset="0"/>
                <a:cs typeface="Arial" pitchFamily="34" charset="0"/>
              </a:rPr>
              <a:t>Datum splatnosti: 31.5.2016                                                            Forma úhrady: v hotovosti</a:t>
            </a:r>
          </a:p>
          <a:p>
            <a:endParaRPr lang="cs-CZ" sz="1500" b="1" dirty="0" smtClean="0">
              <a:latin typeface="Arial" pitchFamily="34" charset="0"/>
              <a:cs typeface="Arial" pitchFamily="34" charset="0"/>
            </a:endParaRPr>
          </a:p>
          <a:p>
            <a:endParaRPr lang="cs-CZ" sz="1500" b="1" dirty="0" smtClean="0">
              <a:latin typeface="Arial" pitchFamily="34" charset="0"/>
              <a:cs typeface="Arial" pitchFamily="34" charset="0"/>
            </a:endParaRPr>
          </a:p>
          <a:p>
            <a:endParaRPr lang="cs-CZ" sz="1500" b="1" dirty="0" smtClean="0">
              <a:latin typeface="Arial" pitchFamily="34" charset="0"/>
              <a:cs typeface="Arial" pitchFamily="34" charset="0"/>
            </a:endParaRPr>
          </a:p>
          <a:p>
            <a:r>
              <a:rPr lang="cs-CZ" sz="1500" dirty="0" smtClean="0">
                <a:latin typeface="Arial" pitchFamily="34" charset="0"/>
                <a:cs typeface="Arial" pitchFamily="34" charset="0"/>
              </a:rPr>
              <a:t>Fakturuji Vám za návrh rekonstrukce interiéru bytu na adrese Anny </a:t>
            </a:r>
            <a:r>
              <a:rPr lang="cs-CZ" sz="1500" dirty="0" err="1" smtClean="0">
                <a:latin typeface="Arial" pitchFamily="34" charset="0"/>
                <a:cs typeface="Arial" pitchFamily="34" charset="0"/>
              </a:rPr>
              <a:t>Drabíkové</a:t>
            </a:r>
            <a:r>
              <a:rPr lang="cs-CZ" sz="1500" dirty="0" smtClean="0">
                <a:latin typeface="Arial" pitchFamily="34" charset="0"/>
                <a:cs typeface="Arial" pitchFamily="34" charset="0"/>
              </a:rPr>
              <a:t> 1735/3,</a:t>
            </a:r>
          </a:p>
          <a:p>
            <a:r>
              <a:rPr lang="cs-CZ" sz="1500" dirty="0" smtClean="0">
                <a:latin typeface="Arial" pitchFamily="34" charset="0"/>
                <a:cs typeface="Arial" pitchFamily="34" charset="0"/>
              </a:rPr>
              <a:t>bytová jednotka č.26.</a:t>
            </a:r>
          </a:p>
          <a:p>
            <a:endParaRPr lang="cs-CZ" sz="1500" b="1" dirty="0" smtClean="0">
              <a:latin typeface="Arial" pitchFamily="34" charset="0"/>
              <a:cs typeface="Arial" pitchFamily="34" charset="0"/>
            </a:endParaRPr>
          </a:p>
          <a:p>
            <a:r>
              <a:rPr lang="cs-CZ" sz="1900" b="1" dirty="0" smtClean="0">
                <a:latin typeface="Arial" pitchFamily="34" charset="0"/>
                <a:cs typeface="Arial" pitchFamily="34" charset="0"/>
              </a:rPr>
              <a:t>Cena celkem včetně dopravy…………………………………………...28.000Kč</a:t>
            </a:r>
          </a:p>
          <a:p>
            <a:endParaRPr lang="cs-CZ" sz="1500" b="1" dirty="0" smtClean="0">
              <a:latin typeface="Arial" pitchFamily="34" charset="0"/>
              <a:cs typeface="Arial" pitchFamily="34" charset="0"/>
            </a:endParaRPr>
          </a:p>
          <a:p>
            <a:r>
              <a:rPr lang="cs-CZ" sz="1500" dirty="0" smtClean="0">
                <a:latin typeface="Arial" pitchFamily="34" charset="0"/>
                <a:cs typeface="Arial" pitchFamily="34" charset="0"/>
              </a:rPr>
              <a:t>Záloha…………………………………………………………………………………………10.000Kč</a:t>
            </a:r>
          </a:p>
          <a:p>
            <a:r>
              <a:rPr lang="cs-CZ" sz="1500" dirty="0" smtClean="0">
                <a:latin typeface="Arial" pitchFamily="34" charset="0"/>
                <a:cs typeface="Arial" pitchFamily="34" charset="0"/>
              </a:rPr>
              <a:t>Doplatek……………………………………………………………………………………….18.000Kč</a:t>
            </a:r>
          </a:p>
          <a:p>
            <a:endParaRPr lang="cs-CZ" sz="1500" dirty="0" smtClean="0">
              <a:latin typeface="Arial" pitchFamily="34" charset="0"/>
              <a:cs typeface="Arial" pitchFamily="34" charset="0"/>
            </a:endParaRPr>
          </a:p>
          <a:p>
            <a:r>
              <a:rPr lang="cs-CZ" sz="1500" dirty="0" smtClean="0">
                <a:latin typeface="Arial" pitchFamily="34" charset="0"/>
                <a:cs typeface="Arial" pitchFamily="34" charset="0"/>
              </a:rPr>
              <a:t>Nejsem plátce DPH                                                                        Vystavil: Ilona Tichá </a:t>
            </a:r>
            <a:r>
              <a:rPr lang="cs-CZ" sz="1500" dirty="0" err="1" smtClean="0">
                <a:latin typeface="Arial" pitchFamily="34" charset="0"/>
                <a:cs typeface="Arial" pitchFamily="34" charset="0"/>
              </a:rPr>
              <a:t>Klykorková</a:t>
            </a:r>
            <a:endParaRPr lang="cs-CZ" sz="1500" dirty="0" smtClean="0">
              <a:latin typeface="Arial" pitchFamily="34" charset="0"/>
              <a:cs typeface="Arial" pitchFamily="34" charset="0"/>
            </a:endParaRPr>
          </a:p>
          <a:p>
            <a:endParaRPr lang="cs-CZ" sz="1500" b="1" dirty="0" smtClean="0">
              <a:latin typeface="Arial" pitchFamily="34" charset="0"/>
              <a:cs typeface="Arial" pitchFamily="34" charset="0"/>
            </a:endParaRPr>
          </a:p>
          <a:p>
            <a:endParaRPr lang="cs-CZ" sz="1500" b="1" dirty="0" smtClean="0">
              <a:latin typeface="Comic Sans MS" pitchFamily="66" charset="0"/>
            </a:endParaRPr>
          </a:p>
          <a:p>
            <a:endParaRPr lang="cs-CZ" sz="1500" b="1" dirty="0" smtClean="0">
              <a:latin typeface="Comic Sans MS" pitchFamily="66" charset="0"/>
            </a:endParaRPr>
          </a:p>
          <a:p>
            <a:endParaRPr lang="cs-CZ" sz="1500" b="1" dirty="0" smtClean="0">
              <a:latin typeface="Comic Sans MS" pitchFamily="66" charset="0"/>
            </a:endParaRPr>
          </a:p>
        </p:txBody>
      </p:sp>
    </p:spTree>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Nadpis 4"/>
          <p:cNvSpPr>
            <a:spLocks noGrp="1"/>
          </p:cNvSpPr>
          <p:nvPr>
            <p:ph type="title"/>
          </p:nvPr>
        </p:nvSpPr>
        <p:spPr>
          <a:xfrm>
            <a:off x="457200" y="274638"/>
            <a:ext cx="8229600" cy="1714202"/>
          </a:xfrm>
        </p:spPr>
        <p:txBody>
          <a:bodyPr>
            <a:normAutofit fontScale="90000"/>
          </a:bodyPr>
          <a:lstStyle/>
          <a:p>
            <a:r>
              <a:rPr lang="cs-CZ" dirty="0" smtClean="0">
                <a:solidFill>
                  <a:schemeClr val="accent6">
                    <a:lumMod val="50000"/>
                  </a:schemeClr>
                </a:solidFill>
                <a:latin typeface="Comic Sans MS" pitchFamily="66" charset="0"/>
              </a:rPr>
              <a:t/>
            </a:r>
            <a:br>
              <a:rPr lang="cs-CZ" dirty="0" smtClean="0">
                <a:solidFill>
                  <a:schemeClr val="accent6">
                    <a:lumMod val="50000"/>
                  </a:schemeClr>
                </a:solidFill>
                <a:latin typeface="Comic Sans MS" pitchFamily="66" charset="0"/>
              </a:rPr>
            </a:br>
            <a:r>
              <a:rPr lang="cs-CZ" sz="3600" dirty="0" smtClean="0">
                <a:solidFill>
                  <a:srgbClr val="3F2A15"/>
                </a:solidFill>
                <a:latin typeface="Arial" pitchFamily="34" charset="0"/>
                <a:cs typeface="Arial" pitchFamily="34" charset="0"/>
              </a:rPr>
              <a:t>Stávající dispozice - půdorys - popis</a:t>
            </a:r>
            <a:r>
              <a:rPr lang="cs-CZ" dirty="0" smtClean="0">
                <a:solidFill>
                  <a:srgbClr val="3F2A15"/>
                </a:solidFill>
                <a:latin typeface="Arial" pitchFamily="34" charset="0"/>
                <a:cs typeface="Arial" pitchFamily="34" charset="0"/>
              </a:rPr>
              <a:t/>
            </a:r>
            <a:br>
              <a:rPr lang="cs-CZ" dirty="0" smtClean="0">
                <a:solidFill>
                  <a:srgbClr val="3F2A15"/>
                </a:solidFill>
                <a:latin typeface="Arial" pitchFamily="34" charset="0"/>
                <a:cs typeface="Arial" pitchFamily="34" charset="0"/>
              </a:rPr>
            </a:br>
            <a:r>
              <a:rPr lang="cs-CZ" sz="1600" dirty="0" smtClean="0">
                <a:solidFill>
                  <a:srgbClr val="3F2A15"/>
                </a:solidFill>
                <a:latin typeface="Arial" pitchFamily="34" charset="0"/>
                <a:cs typeface="Arial" pitchFamily="34" charset="0"/>
              </a:rPr>
              <a:t>Dispozičně byt 1+1, o celkové ploše 42m</a:t>
            </a:r>
            <a:r>
              <a:rPr lang="cs-CZ" sz="1600" baseline="30000" dirty="0" smtClean="0">
                <a:solidFill>
                  <a:srgbClr val="3F2A15"/>
                </a:solidFill>
                <a:latin typeface="Arial" pitchFamily="34" charset="0"/>
                <a:cs typeface="Arial" pitchFamily="34" charset="0"/>
              </a:rPr>
              <a:t>2</a:t>
            </a:r>
            <a:r>
              <a:rPr lang="cs-CZ" sz="1600" dirty="0" smtClean="0">
                <a:solidFill>
                  <a:srgbClr val="3F2A15"/>
                </a:solidFill>
                <a:latin typeface="Arial" pitchFamily="34" charset="0"/>
                <a:cs typeface="Arial" pitchFamily="34" charset="0"/>
              </a:rPr>
              <a:t>. V bytě chybí předsíň, je zde pouze zádveří, z kterého se vchází rovnou do první místnosti, kde byla původně kuchyně. Z kuchyně se vchází do druhé obytné místnosti. Koupelna velmi malá, se zděným jádrem.</a:t>
            </a:r>
            <a:r>
              <a:rPr lang="cs-CZ" dirty="0" smtClean="0">
                <a:solidFill>
                  <a:srgbClr val="3F2A15"/>
                </a:solidFill>
                <a:latin typeface="Arial" pitchFamily="34" charset="0"/>
                <a:cs typeface="Arial" pitchFamily="34" charset="0"/>
              </a:rPr>
              <a:t/>
            </a:r>
            <a:br>
              <a:rPr lang="cs-CZ" dirty="0" smtClean="0">
                <a:solidFill>
                  <a:srgbClr val="3F2A15"/>
                </a:solidFill>
                <a:latin typeface="Arial" pitchFamily="34" charset="0"/>
                <a:cs typeface="Arial" pitchFamily="34" charset="0"/>
              </a:rPr>
            </a:br>
            <a:endParaRPr lang="cs-CZ" dirty="0">
              <a:solidFill>
                <a:srgbClr val="3F2A15"/>
              </a:solidFill>
              <a:latin typeface="Arial" pitchFamily="34" charset="0"/>
              <a:cs typeface="Arial" pitchFamily="34" charset="0"/>
            </a:endParaRPr>
          </a:p>
        </p:txBody>
      </p:sp>
      <p:pic>
        <p:nvPicPr>
          <p:cNvPr id="7" name="Zástupný symbol pro obsah 6" descr="PŮ.jpg"/>
          <p:cNvPicPr>
            <a:picLocks noGrp="1" noChangeAspect="1"/>
          </p:cNvPicPr>
          <p:nvPr>
            <p:ph idx="1"/>
          </p:nvPr>
        </p:nvPicPr>
        <p:blipFill>
          <a:blip r:embed="rId2" cstate="print"/>
          <a:srcRect l="18501" t="4789" r="22000" b="1731"/>
          <a:stretch>
            <a:fillRect/>
          </a:stretch>
        </p:blipFill>
        <p:spPr>
          <a:xfrm>
            <a:off x="1619672" y="2204864"/>
            <a:ext cx="5904656" cy="388843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Nadpis 2"/>
          <p:cNvSpPr>
            <a:spLocks noGrp="1"/>
          </p:cNvSpPr>
          <p:nvPr>
            <p:ph type="title"/>
          </p:nvPr>
        </p:nvSpPr>
        <p:spPr>
          <a:xfrm>
            <a:off x="457200" y="692696"/>
            <a:ext cx="8229600" cy="1152128"/>
          </a:xfrm>
        </p:spPr>
        <p:txBody>
          <a:bodyPr>
            <a:normAutofit/>
          </a:bodyPr>
          <a:lstStyle/>
          <a:p>
            <a:r>
              <a:rPr lang="cs-CZ" sz="3200" dirty="0" smtClean="0">
                <a:latin typeface="Arial" pitchFamily="34" charset="0"/>
                <a:cs typeface="Arial" pitchFamily="34" charset="0"/>
              </a:rPr>
              <a:t>Návrh dispozice 1 a 2</a:t>
            </a:r>
            <a:endParaRPr lang="cs-CZ" sz="3200" dirty="0">
              <a:latin typeface="Arial" pitchFamily="34" charset="0"/>
              <a:cs typeface="Arial" pitchFamily="34" charset="0"/>
            </a:endParaRPr>
          </a:p>
        </p:txBody>
      </p:sp>
      <p:pic>
        <p:nvPicPr>
          <p:cNvPr id="6" name="Zástupný symbol pro obsah 5" descr="PŮDORYS1.jpg"/>
          <p:cNvPicPr>
            <a:picLocks noGrp="1" noChangeAspect="1"/>
          </p:cNvPicPr>
          <p:nvPr>
            <p:ph sz="half" idx="1"/>
          </p:nvPr>
        </p:nvPicPr>
        <p:blipFill>
          <a:blip r:embed="rId2" cstate="print"/>
          <a:srcRect l="23155" t="20000" r="25192" b="2857"/>
          <a:stretch>
            <a:fillRect/>
          </a:stretch>
        </p:blipFill>
        <p:spPr>
          <a:xfrm>
            <a:off x="755576" y="2348880"/>
            <a:ext cx="3600400" cy="2736304"/>
          </a:xfrm>
          <a:prstGeom prst="rect">
            <a:avLst/>
          </a:prstGeom>
          <a:ln>
            <a:noFill/>
          </a:ln>
          <a:effectLst>
            <a:softEdge rad="112500"/>
          </a:effectLst>
        </p:spPr>
      </p:pic>
      <p:pic>
        <p:nvPicPr>
          <p:cNvPr id="7" name="Zástupný symbol pro obsah 6" descr="PUDORYS2.jpg"/>
          <p:cNvPicPr>
            <a:picLocks noGrp="1" noChangeAspect="1"/>
          </p:cNvPicPr>
          <p:nvPr>
            <p:ph sz="half" idx="2"/>
          </p:nvPr>
        </p:nvPicPr>
        <p:blipFill>
          <a:blip r:embed="rId3" cstate="print"/>
          <a:srcRect l="24858" t="22235" r="23435" b="2720"/>
          <a:stretch>
            <a:fillRect/>
          </a:stretch>
        </p:blipFill>
        <p:spPr>
          <a:xfrm>
            <a:off x="4860032" y="2348880"/>
            <a:ext cx="3600400" cy="2808312"/>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930226"/>
          </a:xfrm>
        </p:spPr>
        <p:txBody>
          <a:bodyPr>
            <a:normAutofit/>
          </a:bodyPr>
          <a:lstStyle/>
          <a:p>
            <a:r>
              <a:rPr lang="cs-CZ" sz="3200" dirty="0" smtClean="0">
                <a:latin typeface="Arial" pitchFamily="34" charset="0"/>
                <a:cs typeface="Arial" pitchFamily="34" charset="0"/>
              </a:rPr>
              <a:t>Návrh dispozice 3 a 4</a:t>
            </a:r>
            <a:endParaRPr lang="cs-CZ" sz="3200" dirty="0">
              <a:latin typeface="Arial" pitchFamily="34" charset="0"/>
              <a:cs typeface="Arial" pitchFamily="34" charset="0"/>
            </a:endParaRPr>
          </a:p>
        </p:txBody>
      </p:sp>
      <p:pic>
        <p:nvPicPr>
          <p:cNvPr id="5" name="Zástupný symbol pro obsah 4" descr="PŮDORYS3.jpg"/>
          <p:cNvPicPr>
            <a:picLocks noGrp="1" noChangeAspect="1"/>
          </p:cNvPicPr>
          <p:nvPr>
            <p:ph sz="half" idx="1"/>
          </p:nvPr>
        </p:nvPicPr>
        <p:blipFill>
          <a:blip r:embed="rId2" cstate="print"/>
          <a:srcRect l="23411" t="18285" r="21374"/>
          <a:stretch>
            <a:fillRect/>
          </a:stretch>
        </p:blipFill>
        <p:spPr>
          <a:xfrm>
            <a:off x="755576" y="2420888"/>
            <a:ext cx="3744416" cy="2880320"/>
          </a:xfrm>
          <a:prstGeom prst="rect">
            <a:avLst/>
          </a:prstGeom>
          <a:ln>
            <a:noFill/>
          </a:ln>
          <a:effectLst>
            <a:softEdge rad="112500"/>
          </a:effectLst>
        </p:spPr>
      </p:pic>
      <p:pic>
        <p:nvPicPr>
          <p:cNvPr id="6" name="Zástupný symbol pro obsah 5" descr="PUDORYS4.jpg"/>
          <p:cNvPicPr>
            <a:picLocks noGrp="1" noChangeAspect="1"/>
          </p:cNvPicPr>
          <p:nvPr>
            <p:ph sz="half" idx="2"/>
          </p:nvPr>
        </p:nvPicPr>
        <p:blipFill>
          <a:blip r:embed="rId3" cstate="print"/>
          <a:srcRect l="23075" t="18285" r="21652"/>
          <a:stretch>
            <a:fillRect/>
          </a:stretch>
        </p:blipFill>
        <p:spPr>
          <a:xfrm>
            <a:off x="5004048" y="2420888"/>
            <a:ext cx="3528392" cy="2880320"/>
          </a:xfrm>
          <a:prstGeom prst="rect">
            <a:avLst/>
          </a:prstGeom>
          <a:ln>
            <a:noFill/>
          </a:ln>
          <a:effectLst>
            <a:softEdge rad="112500"/>
          </a:effectLst>
        </p:spPr>
      </p:pic>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57200" y="274638"/>
            <a:ext cx="8229600" cy="1426170"/>
          </a:xfrm>
        </p:spPr>
        <p:txBody>
          <a:bodyPr>
            <a:normAutofit/>
          </a:bodyPr>
          <a:lstStyle/>
          <a:p>
            <a:r>
              <a:rPr lang="cs-CZ" sz="3200" dirty="0" smtClean="0">
                <a:latin typeface="Arial" pitchFamily="34" charset="0"/>
                <a:cs typeface="Arial" pitchFamily="34" charset="0"/>
              </a:rPr>
              <a:t>Realizovaná dispozice</a:t>
            </a:r>
            <a:endParaRPr lang="cs-CZ" sz="3200" dirty="0">
              <a:latin typeface="Arial" pitchFamily="34" charset="0"/>
              <a:cs typeface="Arial" pitchFamily="34" charset="0"/>
            </a:endParaRPr>
          </a:p>
        </p:txBody>
      </p:sp>
      <p:pic>
        <p:nvPicPr>
          <p:cNvPr id="3" name="Obrázek 2" descr="PŮDORYS1.jpg"/>
          <p:cNvPicPr>
            <a:picLocks noChangeAspect="1"/>
          </p:cNvPicPr>
          <p:nvPr/>
        </p:nvPicPr>
        <p:blipFill>
          <a:blip r:embed="rId3" cstate="print"/>
          <a:srcRect l="24013" t="22161" r="25588" b="4538"/>
          <a:stretch>
            <a:fillRect/>
          </a:stretch>
        </p:blipFill>
        <p:spPr>
          <a:xfrm>
            <a:off x="1475656" y="1772816"/>
            <a:ext cx="6120680" cy="4824536"/>
          </a:xfrm>
          <a:prstGeom prst="rect">
            <a:avLst/>
          </a:prstGeom>
          <a:ln>
            <a:noFill/>
          </a:ln>
          <a:effectLst>
            <a:softEdge rad="112500"/>
          </a:effectLst>
        </p:spPr>
      </p:pic>
      <p:sp>
        <p:nvSpPr>
          <p:cNvPr id="7" name="Šipka doleva 6"/>
          <p:cNvSpPr/>
          <p:nvPr/>
        </p:nvSpPr>
        <p:spPr>
          <a:xfrm>
            <a:off x="7236296" y="4365104"/>
            <a:ext cx="978408" cy="484632"/>
          </a:xfrm>
          <a:prstGeom prst="leftArrow">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cs-CZ"/>
          </a:p>
        </p:txBody>
      </p:sp>
      <p:sp>
        <p:nvSpPr>
          <p:cNvPr id="5" name="TextovéPole 4"/>
          <p:cNvSpPr txBox="1"/>
          <p:nvPr/>
        </p:nvSpPr>
        <p:spPr>
          <a:xfrm>
            <a:off x="7596336" y="3789040"/>
            <a:ext cx="1368152" cy="646331"/>
          </a:xfrm>
          <a:prstGeom prst="rect">
            <a:avLst/>
          </a:prstGeom>
          <a:noFill/>
        </p:spPr>
        <p:txBody>
          <a:bodyPr wrap="square" rtlCol="0">
            <a:spAutoFit/>
          </a:bodyPr>
          <a:lstStyle/>
          <a:p>
            <a:r>
              <a:rPr lang="cs-CZ" dirty="0" smtClean="0">
                <a:latin typeface="Arial" pitchFamily="34" charset="0"/>
                <a:cs typeface="Arial" pitchFamily="34" charset="0"/>
              </a:rPr>
              <a:t>vestavěná příčka</a:t>
            </a:r>
            <a:endParaRPr lang="cs-CZ"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a:xfrm>
            <a:off x="467544" y="188640"/>
            <a:ext cx="8229600" cy="936104"/>
          </a:xfrm>
        </p:spPr>
        <p:txBody>
          <a:bodyPr>
            <a:normAutofit/>
          </a:bodyPr>
          <a:lstStyle/>
          <a:p>
            <a:r>
              <a:rPr lang="cs-CZ" sz="3200" dirty="0" smtClean="0">
                <a:latin typeface="Arial" pitchFamily="34" charset="0"/>
                <a:cs typeface="Arial" pitchFamily="34" charset="0"/>
              </a:rPr>
              <a:t>Realizovaná dispozice - popis</a:t>
            </a:r>
            <a:endParaRPr lang="cs-CZ" sz="3200" dirty="0">
              <a:latin typeface="Arial" pitchFamily="34" charset="0"/>
              <a:cs typeface="Arial" pitchFamily="34" charset="0"/>
            </a:endParaRPr>
          </a:p>
        </p:txBody>
      </p:sp>
      <p:sp>
        <p:nvSpPr>
          <p:cNvPr id="3" name="Zástupný symbol pro obsah 2"/>
          <p:cNvSpPr>
            <a:spLocks noGrp="1"/>
          </p:cNvSpPr>
          <p:nvPr>
            <p:ph idx="1"/>
          </p:nvPr>
        </p:nvSpPr>
        <p:spPr>
          <a:xfrm>
            <a:off x="395536" y="908720"/>
            <a:ext cx="8229600" cy="5750099"/>
          </a:xfrm>
        </p:spPr>
        <p:txBody>
          <a:bodyPr>
            <a:normAutofit fontScale="25000" lnSpcReduction="20000"/>
          </a:bodyPr>
          <a:lstStyle/>
          <a:p>
            <a:pPr>
              <a:buNone/>
            </a:pPr>
            <a:endParaRPr lang="cs-CZ" dirty="0" smtClean="0"/>
          </a:p>
          <a:p>
            <a:endParaRPr lang="cs-CZ" sz="5600" dirty="0" smtClean="0">
              <a:latin typeface="Arial" pitchFamily="34" charset="0"/>
              <a:cs typeface="Arial" pitchFamily="34" charset="0"/>
            </a:endParaRPr>
          </a:p>
          <a:p>
            <a:r>
              <a:rPr lang="cs-CZ" sz="5600" dirty="0" smtClean="0">
                <a:latin typeface="Arial" pitchFamily="34" charset="0"/>
                <a:cs typeface="Arial" pitchFamily="34" charset="0"/>
              </a:rPr>
              <a:t>S ohledem na požadavky současného realitního trhu vybírám variantu číslo 1.</a:t>
            </a:r>
          </a:p>
          <a:p>
            <a:r>
              <a:rPr lang="cs-CZ" sz="5600" dirty="0" smtClean="0">
                <a:latin typeface="Arial" pitchFamily="34" charset="0"/>
                <a:cs typeface="Arial" pitchFamily="34" charset="0"/>
              </a:rPr>
              <a:t>Klienti upřednostňují samostatnou ložnici, která zde vznikne po vybudování nové příčky a posunutím dveří. Dveře zruším, ponechám však velikostně možnost dveře kdykoliv vsadit. Současně tak vytvořím i samostatnou předsíň, která v původní dispozici chyběla.  Kuchyňskou linku přemístím do druhé místnosti.</a:t>
            </a:r>
          </a:p>
          <a:p>
            <a:r>
              <a:rPr lang="cs-CZ" sz="5600" dirty="0" smtClean="0">
                <a:latin typeface="Arial" pitchFamily="34" charset="0"/>
                <a:cs typeface="Arial" pitchFamily="34" charset="0"/>
              </a:rPr>
              <a:t>Celý byt prosvětlím základní, bílou výmalbou a sjednotím krytinu podlah. Dveře do </a:t>
            </a:r>
            <a:r>
              <a:rPr lang="cs-CZ" sz="5600" smtClean="0">
                <a:latin typeface="Arial" pitchFamily="34" charset="0"/>
                <a:cs typeface="Arial" pitchFamily="34" charset="0"/>
              </a:rPr>
              <a:t>koupelny vybírám </a:t>
            </a:r>
            <a:r>
              <a:rPr lang="cs-CZ" sz="5600" dirty="0" smtClean="0">
                <a:latin typeface="Arial" pitchFamily="34" charset="0"/>
                <a:cs typeface="Arial" pitchFamily="34" charset="0"/>
              </a:rPr>
              <a:t>bílé, dveře do ložnice celoskleněné, předsíň se tím osvětlí denním světlem z ložnice. </a:t>
            </a:r>
          </a:p>
          <a:p>
            <a:pPr>
              <a:buNone/>
            </a:pPr>
            <a:r>
              <a:rPr lang="cs-CZ" sz="5600" b="1" dirty="0" smtClean="0">
                <a:latin typeface="Arial" pitchFamily="34" charset="0"/>
                <a:cs typeface="Arial" pitchFamily="34" charset="0"/>
              </a:rPr>
              <a:t>    </a:t>
            </a:r>
          </a:p>
          <a:p>
            <a:pPr>
              <a:buNone/>
            </a:pPr>
            <a:r>
              <a:rPr lang="cs-CZ" sz="5600" b="1" dirty="0" smtClean="0">
                <a:latin typeface="Arial" pitchFamily="34" charset="0"/>
                <a:cs typeface="Arial" pitchFamily="34" charset="0"/>
              </a:rPr>
              <a:t>  	Koupelna</a:t>
            </a:r>
          </a:p>
          <a:p>
            <a:r>
              <a:rPr lang="cs-CZ" sz="5600" dirty="0" smtClean="0">
                <a:latin typeface="Arial" pitchFamily="34" charset="0"/>
                <a:cs typeface="Arial" pitchFamily="34" charset="0"/>
              </a:rPr>
              <a:t>Příčku mezi sprchovým koutem a </a:t>
            </a:r>
            <a:r>
              <a:rPr lang="cs-CZ" sz="5600" dirty="0" err="1" smtClean="0">
                <a:latin typeface="Arial" pitchFamily="34" charset="0"/>
                <a:cs typeface="Arial" pitchFamily="34" charset="0"/>
              </a:rPr>
              <a:t>wc</a:t>
            </a:r>
            <a:r>
              <a:rPr lang="cs-CZ" sz="5600" dirty="0" smtClean="0">
                <a:latin typeface="Arial" pitchFamily="34" charset="0"/>
                <a:cs typeface="Arial" pitchFamily="34" charset="0"/>
              </a:rPr>
              <a:t> zruším, prostor se tím opticky zvětší.  Sprchový kout usadím do protilehlého rohu, než byla původní dispozice, umyvadlo umístím na pravou stěnu. </a:t>
            </a:r>
          </a:p>
          <a:p>
            <a:r>
              <a:rPr lang="cs-CZ" sz="5600" dirty="0" smtClean="0">
                <a:latin typeface="Arial" pitchFamily="34" charset="0"/>
                <a:cs typeface="Arial" pitchFamily="34" charset="0"/>
              </a:rPr>
              <a:t>WC volím závěsné.</a:t>
            </a:r>
            <a:r>
              <a:rPr lang="cs-CZ" sz="5600" b="1" dirty="0" smtClean="0">
                <a:latin typeface="Arial" pitchFamily="34" charset="0"/>
                <a:cs typeface="Arial" pitchFamily="34" charset="0"/>
              </a:rPr>
              <a:t> </a:t>
            </a:r>
          </a:p>
          <a:p>
            <a:pPr>
              <a:buNone/>
            </a:pPr>
            <a:r>
              <a:rPr lang="cs-CZ" sz="5600" b="1" dirty="0" smtClean="0">
                <a:latin typeface="Arial" pitchFamily="34" charset="0"/>
                <a:cs typeface="Arial" pitchFamily="34" charset="0"/>
              </a:rPr>
              <a:t>   	Ložnice</a:t>
            </a:r>
            <a:r>
              <a:rPr lang="cs-CZ" sz="5600" dirty="0" smtClean="0">
                <a:latin typeface="Arial" pitchFamily="34" charset="0"/>
                <a:cs typeface="Arial" pitchFamily="34" charset="0"/>
              </a:rPr>
              <a:t> </a:t>
            </a:r>
          </a:p>
          <a:p>
            <a:r>
              <a:rPr lang="cs-CZ" sz="5600" dirty="0" smtClean="0">
                <a:latin typeface="Arial" pitchFamily="34" charset="0"/>
                <a:cs typeface="Arial" pitchFamily="34" charset="0"/>
              </a:rPr>
              <a:t>S ohledem na velikost a minimální prostor kolem postele, nebudu prostor zatěžovat nočními stolky. V záhlaví postele nechám přizdít zídku do výšky 1,20m a šířky 15 cm. Vznikne tím odkládací plocha, která noční stolky nahradí. Laminátovou podlahou se obloží nejen podlaha, </a:t>
            </a:r>
          </a:p>
          <a:p>
            <a:r>
              <a:rPr lang="cs-CZ" sz="5600" dirty="0" smtClean="0">
                <a:latin typeface="Arial" pitchFamily="34" charset="0"/>
                <a:cs typeface="Arial" pitchFamily="34" charset="0"/>
              </a:rPr>
              <a:t>ale i tato odkládací plocha. Velkou šatní skříň s nástavbou a posuvnými dveřmi doporučuji vyrobit na míru.</a:t>
            </a:r>
          </a:p>
          <a:p>
            <a:pPr>
              <a:buNone/>
            </a:pPr>
            <a:r>
              <a:rPr lang="cs-CZ" sz="5600" b="1" dirty="0" smtClean="0">
                <a:latin typeface="Arial" pitchFamily="34" charset="0"/>
                <a:cs typeface="Arial" pitchFamily="34" charset="0"/>
              </a:rPr>
              <a:t>     	Obývací pokoj s kuchyňským koutem</a:t>
            </a:r>
          </a:p>
          <a:p>
            <a:r>
              <a:rPr lang="cs-CZ" sz="5600" dirty="0" smtClean="0">
                <a:latin typeface="Arial" pitchFamily="34" charset="0"/>
                <a:cs typeface="Arial" pitchFamily="34" charset="0"/>
              </a:rPr>
              <a:t>Hlavní dekorativní prvek místnosti je tapeta. Kuchyňskou linku rozdělím na dvě části, které umístím proti sobě na protilehlé zdi. Doprostřed umístím na zakázku vyrobený pracovní a zároveň jídelní ostrůvek z lamina a dekoru, který koresponduje s kuchyňskou linkou. Obývací část pokoje vytvořím rozkládací pohovkou s konferenčním stolkem a malou obývací stěnou s televizí. </a:t>
            </a:r>
          </a:p>
          <a:p>
            <a:pPr>
              <a:buNone/>
            </a:pPr>
            <a:r>
              <a:rPr lang="cs-CZ" sz="6400" dirty="0" smtClean="0"/>
              <a:t/>
            </a:r>
            <a:br>
              <a:rPr lang="cs-CZ" sz="6400" dirty="0" smtClean="0"/>
            </a:br>
            <a:endParaRPr lang="cs-CZ" sz="6400" dirty="0" smtClean="0"/>
          </a:p>
          <a:p>
            <a:pPr>
              <a:buNone/>
            </a:pPr>
            <a:r>
              <a:rPr lang="cs-CZ" sz="6400" dirty="0" smtClean="0"/>
              <a:t>                                                                                                                          </a:t>
            </a:r>
            <a:r>
              <a:rPr lang="cs-CZ" sz="5600" b="1" dirty="0" err="1" smtClean="0">
                <a:solidFill>
                  <a:srgbClr val="663300"/>
                </a:solidFill>
                <a:latin typeface="Segoe Script" pitchFamily="34" charset="0"/>
                <a:ea typeface="MingLiU_HKSCS-ExtB" pitchFamily="18" charset="-120"/>
                <a:cs typeface="Arial" pitchFamily="34" charset="0"/>
              </a:rPr>
              <a:t>ITK.interier</a:t>
            </a:r>
            <a:r>
              <a:rPr lang="cs-CZ" sz="5600" b="1" dirty="0" smtClean="0">
                <a:solidFill>
                  <a:srgbClr val="663300"/>
                </a:solidFill>
                <a:latin typeface="Segoe Script" pitchFamily="34" charset="0"/>
                <a:ea typeface="MingLiU_HKSCS-ExtB" pitchFamily="18" charset="-120"/>
                <a:cs typeface="Arial" pitchFamily="34" charset="0"/>
              </a:rPr>
              <a:t> STUDIO                   </a:t>
            </a:r>
            <a:endParaRPr lang="cs-CZ" sz="5600" dirty="0"/>
          </a:p>
        </p:txBody>
      </p:sp>
    </p:spTree>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Nadpis 1"/>
          <p:cNvSpPr>
            <a:spLocks noGrp="1"/>
          </p:cNvSpPr>
          <p:nvPr>
            <p:ph type="title"/>
          </p:nvPr>
        </p:nvSpPr>
        <p:spPr/>
        <p:txBody>
          <a:bodyPr/>
          <a:lstStyle/>
          <a:p>
            <a:endParaRPr lang="cs-CZ"/>
          </a:p>
        </p:txBody>
      </p:sp>
      <p:pic>
        <p:nvPicPr>
          <p:cNvPr id="4" name="Zástupný symbol pro obsah 3" descr="barva 7.jpg"/>
          <p:cNvPicPr>
            <a:picLocks noGrp="1" noChangeAspect="1"/>
          </p:cNvPicPr>
          <p:nvPr>
            <p:ph idx="1"/>
          </p:nvPr>
        </p:nvPicPr>
        <p:blipFill>
          <a:blip r:embed="rId2" cstate="print"/>
          <a:stretch>
            <a:fillRect/>
          </a:stretch>
        </p:blipFill>
        <p:spPr>
          <a:xfrm>
            <a:off x="3505200" y="2796381"/>
            <a:ext cx="2133600" cy="2133600"/>
          </a:xfrm>
        </p:spPr>
      </p:pic>
      <p:pic>
        <p:nvPicPr>
          <p:cNvPr id="6" name="Obrázek 5" descr="barva.jpg"/>
          <p:cNvPicPr>
            <a:picLocks noChangeAspect="1"/>
          </p:cNvPicPr>
          <p:nvPr/>
        </p:nvPicPr>
        <p:blipFill>
          <a:blip r:embed="rId3" cstate="print"/>
          <a:stretch>
            <a:fillRect/>
          </a:stretch>
        </p:blipFill>
        <p:spPr>
          <a:xfrm>
            <a:off x="323528" y="2708920"/>
            <a:ext cx="2141220" cy="1138808"/>
          </a:xfrm>
          <a:prstGeom prst="rect">
            <a:avLst/>
          </a:prstGeom>
        </p:spPr>
      </p:pic>
      <p:pic>
        <p:nvPicPr>
          <p:cNvPr id="7" name="Obrázek 6" descr="barva2.jpg"/>
          <p:cNvPicPr>
            <a:picLocks noChangeAspect="1"/>
          </p:cNvPicPr>
          <p:nvPr/>
        </p:nvPicPr>
        <p:blipFill>
          <a:blip r:embed="rId4" cstate="print"/>
          <a:stretch>
            <a:fillRect/>
          </a:stretch>
        </p:blipFill>
        <p:spPr>
          <a:xfrm>
            <a:off x="6660232" y="260648"/>
            <a:ext cx="2133600" cy="1138808"/>
          </a:xfrm>
          <a:prstGeom prst="rect">
            <a:avLst/>
          </a:prstGeom>
        </p:spPr>
      </p:pic>
      <p:pic>
        <p:nvPicPr>
          <p:cNvPr id="8" name="Obrázek 7" descr="barva3.jpg"/>
          <p:cNvPicPr>
            <a:picLocks noChangeAspect="1"/>
          </p:cNvPicPr>
          <p:nvPr/>
        </p:nvPicPr>
        <p:blipFill>
          <a:blip r:embed="rId5" cstate="print"/>
          <a:stretch>
            <a:fillRect/>
          </a:stretch>
        </p:blipFill>
        <p:spPr>
          <a:xfrm>
            <a:off x="323528" y="4077072"/>
            <a:ext cx="2133600" cy="1138808"/>
          </a:xfrm>
          <a:prstGeom prst="rect">
            <a:avLst/>
          </a:prstGeom>
        </p:spPr>
      </p:pic>
      <p:pic>
        <p:nvPicPr>
          <p:cNvPr id="9" name="Obrázek 8" descr="barva5.jpg"/>
          <p:cNvPicPr>
            <a:picLocks noChangeAspect="1"/>
          </p:cNvPicPr>
          <p:nvPr/>
        </p:nvPicPr>
        <p:blipFill>
          <a:blip r:embed="rId6" cstate="print"/>
          <a:stretch>
            <a:fillRect/>
          </a:stretch>
        </p:blipFill>
        <p:spPr>
          <a:xfrm>
            <a:off x="2627784" y="5517232"/>
            <a:ext cx="2376264" cy="1152128"/>
          </a:xfrm>
          <a:prstGeom prst="rect">
            <a:avLst/>
          </a:prstGeom>
        </p:spPr>
      </p:pic>
      <p:pic>
        <p:nvPicPr>
          <p:cNvPr id="10" name="Obrázek 9" descr="barva10.jpg"/>
          <p:cNvPicPr>
            <a:picLocks noChangeAspect="1"/>
          </p:cNvPicPr>
          <p:nvPr/>
        </p:nvPicPr>
        <p:blipFill>
          <a:blip r:embed="rId7" cstate="print"/>
          <a:stretch>
            <a:fillRect/>
          </a:stretch>
        </p:blipFill>
        <p:spPr>
          <a:xfrm>
            <a:off x="323528" y="5517232"/>
            <a:ext cx="2160240" cy="1138808"/>
          </a:xfrm>
          <a:prstGeom prst="rect">
            <a:avLst/>
          </a:prstGeom>
        </p:spPr>
      </p:pic>
      <p:pic>
        <p:nvPicPr>
          <p:cNvPr id="11" name="Obrázek 10" descr="barva12.jpg"/>
          <p:cNvPicPr>
            <a:picLocks noChangeAspect="1"/>
          </p:cNvPicPr>
          <p:nvPr/>
        </p:nvPicPr>
        <p:blipFill>
          <a:blip r:embed="rId8" cstate="print"/>
          <a:stretch>
            <a:fillRect/>
          </a:stretch>
        </p:blipFill>
        <p:spPr>
          <a:xfrm>
            <a:off x="1763688" y="260648"/>
            <a:ext cx="2277616" cy="1152128"/>
          </a:xfrm>
          <a:prstGeom prst="rect">
            <a:avLst/>
          </a:prstGeom>
        </p:spPr>
      </p:pic>
      <p:pic>
        <p:nvPicPr>
          <p:cNvPr id="12" name="Obrázek 11" descr="barva15.jpg"/>
          <p:cNvPicPr>
            <a:picLocks noChangeAspect="1"/>
          </p:cNvPicPr>
          <p:nvPr/>
        </p:nvPicPr>
        <p:blipFill>
          <a:blip r:embed="rId9" cstate="print"/>
          <a:stretch>
            <a:fillRect/>
          </a:stretch>
        </p:blipFill>
        <p:spPr>
          <a:xfrm>
            <a:off x="6660232" y="2924944"/>
            <a:ext cx="2133600" cy="1138808"/>
          </a:xfrm>
          <a:prstGeom prst="rect">
            <a:avLst/>
          </a:prstGeom>
        </p:spPr>
      </p:pic>
      <p:pic>
        <p:nvPicPr>
          <p:cNvPr id="14" name="Obrázek 13" descr="barva16.jpg"/>
          <p:cNvPicPr>
            <a:picLocks noChangeAspect="1"/>
          </p:cNvPicPr>
          <p:nvPr/>
        </p:nvPicPr>
        <p:blipFill>
          <a:blip r:embed="rId10" cstate="print"/>
          <a:stretch>
            <a:fillRect/>
          </a:stretch>
        </p:blipFill>
        <p:spPr>
          <a:xfrm>
            <a:off x="6660232" y="1628800"/>
            <a:ext cx="2133600" cy="1066800"/>
          </a:xfrm>
          <a:prstGeom prst="rect">
            <a:avLst/>
          </a:prstGeom>
        </p:spPr>
      </p:pic>
      <p:pic>
        <p:nvPicPr>
          <p:cNvPr id="16" name="Obrázek 15" descr="barva21.jpg"/>
          <p:cNvPicPr>
            <a:picLocks noChangeAspect="1"/>
          </p:cNvPicPr>
          <p:nvPr/>
        </p:nvPicPr>
        <p:blipFill>
          <a:blip r:embed="rId11" cstate="print"/>
          <a:stretch>
            <a:fillRect/>
          </a:stretch>
        </p:blipFill>
        <p:spPr>
          <a:xfrm>
            <a:off x="395536" y="260648"/>
            <a:ext cx="1409700" cy="2133600"/>
          </a:xfrm>
          <a:prstGeom prst="rect">
            <a:avLst/>
          </a:prstGeom>
        </p:spPr>
      </p:pic>
      <p:pic>
        <p:nvPicPr>
          <p:cNvPr id="20" name="Obrázek 19" descr="tap10.jpg"/>
          <p:cNvPicPr>
            <a:picLocks noChangeAspect="1"/>
          </p:cNvPicPr>
          <p:nvPr/>
        </p:nvPicPr>
        <p:blipFill>
          <a:blip r:embed="rId12" cstate="print"/>
          <a:srcRect b="17391"/>
          <a:stretch>
            <a:fillRect/>
          </a:stretch>
        </p:blipFill>
        <p:spPr>
          <a:xfrm>
            <a:off x="2699792" y="3933056"/>
            <a:ext cx="1143000" cy="1368152"/>
          </a:xfrm>
          <a:prstGeom prst="rect">
            <a:avLst/>
          </a:prstGeom>
        </p:spPr>
      </p:pic>
      <p:pic>
        <p:nvPicPr>
          <p:cNvPr id="26" name="Obrázek 25" descr="obt.jpg"/>
          <p:cNvPicPr>
            <a:picLocks noChangeAspect="1"/>
          </p:cNvPicPr>
          <p:nvPr/>
        </p:nvPicPr>
        <p:blipFill>
          <a:blip r:embed="rId13" cstate="print"/>
          <a:stretch>
            <a:fillRect/>
          </a:stretch>
        </p:blipFill>
        <p:spPr>
          <a:xfrm>
            <a:off x="7452320" y="4437112"/>
            <a:ext cx="1312540" cy="2232248"/>
          </a:xfrm>
          <a:prstGeom prst="rect">
            <a:avLst/>
          </a:prstGeom>
        </p:spPr>
      </p:pic>
      <p:pic>
        <p:nvPicPr>
          <p:cNvPr id="21" name="Obrázek 20" descr="ku.jpg"/>
          <p:cNvPicPr>
            <a:picLocks noChangeAspect="1"/>
          </p:cNvPicPr>
          <p:nvPr/>
        </p:nvPicPr>
        <p:blipFill>
          <a:blip r:embed="rId14" cstate="print"/>
          <a:stretch>
            <a:fillRect/>
          </a:stretch>
        </p:blipFill>
        <p:spPr>
          <a:xfrm>
            <a:off x="5148064" y="5517232"/>
            <a:ext cx="2304256" cy="1152128"/>
          </a:xfrm>
          <a:prstGeom prst="rect">
            <a:avLst/>
          </a:prstGeom>
        </p:spPr>
      </p:pic>
      <p:pic>
        <p:nvPicPr>
          <p:cNvPr id="23" name="Obrázek 22" descr="látka5.jpg"/>
          <p:cNvPicPr>
            <a:picLocks noChangeAspect="1"/>
          </p:cNvPicPr>
          <p:nvPr/>
        </p:nvPicPr>
        <p:blipFill>
          <a:blip r:embed="rId15" cstate="print"/>
          <a:stretch>
            <a:fillRect/>
          </a:stretch>
        </p:blipFill>
        <p:spPr>
          <a:xfrm>
            <a:off x="4211960" y="260648"/>
            <a:ext cx="2376264" cy="1152128"/>
          </a:xfrm>
          <a:prstGeom prst="rect">
            <a:avLst/>
          </a:prstGeom>
        </p:spPr>
      </p:pic>
      <p:pic>
        <p:nvPicPr>
          <p:cNvPr id="28" name="Obrázek 27" descr="přír.jpg"/>
          <p:cNvPicPr>
            <a:picLocks noChangeAspect="1"/>
          </p:cNvPicPr>
          <p:nvPr/>
        </p:nvPicPr>
        <p:blipFill>
          <a:blip r:embed="rId16" cstate="print"/>
          <a:stretch>
            <a:fillRect/>
          </a:stretch>
        </p:blipFill>
        <p:spPr>
          <a:xfrm>
            <a:off x="2699792" y="1772816"/>
            <a:ext cx="3672408" cy="1872208"/>
          </a:xfrm>
          <a:prstGeom prst="rect">
            <a:avLst/>
          </a:prstGeom>
        </p:spPr>
      </p:pic>
      <p:pic>
        <p:nvPicPr>
          <p:cNvPr id="30" name="Obrázek 29" descr="podlaha.jpg"/>
          <p:cNvPicPr>
            <a:picLocks noChangeAspect="1"/>
          </p:cNvPicPr>
          <p:nvPr/>
        </p:nvPicPr>
        <p:blipFill>
          <a:blip r:embed="rId17" cstate="print"/>
          <a:stretch>
            <a:fillRect/>
          </a:stretch>
        </p:blipFill>
        <p:spPr>
          <a:xfrm>
            <a:off x="4211960" y="3933056"/>
            <a:ext cx="2160240" cy="1341512"/>
          </a:xfrm>
          <a:prstGeom prst="rect">
            <a:avLst/>
          </a:prstGeom>
        </p:spPr>
      </p:pic>
      <p:sp>
        <p:nvSpPr>
          <p:cNvPr id="19" name="TextovéPole 18"/>
          <p:cNvSpPr txBox="1"/>
          <p:nvPr/>
        </p:nvSpPr>
        <p:spPr>
          <a:xfrm>
            <a:off x="3059832" y="1412776"/>
            <a:ext cx="2326278" cy="369332"/>
          </a:xfrm>
          <a:prstGeom prst="rect">
            <a:avLst/>
          </a:prstGeom>
          <a:noFill/>
        </p:spPr>
        <p:txBody>
          <a:bodyPr wrap="none" rtlCol="0">
            <a:spAutoFit/>
          </a:bodyPr>
          <a:lstStyle/>
          <a:p>
            <a:r>
              <a:rPr lang="cs-CZ" dirty="0" smtClean="0">
                <a:latin typeface="Arial" pitchFamily="34" charset="0"/>
                <a:cs typeface="Arial" pitchFamily="34" charset="0"/>
              </a:rPr>
              <a:t>INSPIRAČNÍ KOLÁŽ</a:t>
            </a:r>
            <a:endParaRPr lang="cs-CZ" dirty="0">
              <a:latin typeface="Arial" pitchFamily="34" charset="0"/>
              <a:cs typeface="Arial" pitchFamily="34" charset="0"/>
            </a:endParaRPr>
          </a:p>
        </p:txBody>
      </p:sp>
    </p:spTree>
  </p:cSld>
  <p:clrMapOvr>
    <a:masterClrMapping/>
  </p:clrMapOvr>
  <p:timing>
    <p:tnLst>
      <p:par>
        <p:cTn id="1" dur="indefinite" restart="never" nodeType="tmRoot"/>
      </p:par>
    </p:tnLst>
  </p:timing>
</p:sld>
</file>

<file path=ppt/theme/theme1.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Medián">
      <a:fillStyleLst>
        <a:solidFill>
          <a:schemeClr val="phClr"/>
        </a:solidFill>
        <a:solidFill>
          <a:schemeClr val="phClr">
            <a:tint val="50000"/>
          </a:schemeClr>
        </a:solidFill>
        <a:solidFill>
          <a:schemeClr val="phClr"/>
        </a:solidFill>
      </a:fillStyleLst>
      <a:lnStyleLst>
        <a:ln w="10000" cap="flat" cmpd="sng" algn="ctr">
          <a:solidFill>
            <a:schemeClr val="phClr"/>
          </a:solidFill>
          <a:prstDash val="solid"/>
        </a:ln>
        <a:ln w="19050" cap="flat" cmpd="sng" algn="ctr">
          <a:solidFill>
            <a:schemeClr val="phClr"/>
          </a:solidFill>
          <a:prstDash val="solid"/>
        </a:ln>
        <a:ln w="47625" cap="flat" cmpd="dbl" algn="ctr">
          <a:solidFill>
            <a:schemeClr val="phClr"/>
          </a:solidFill>
          <a:prstDash val="solid"/>
        </a:ln>
      </a:lnStyleLst>
      <a:effectStyleLst>
        <a:effectStyle>
          <a:effectLst>
            <a:outerShdw blurRad="38100" dist="30000" dir="5400000" rotWithShape="0">
              <a:srgbClr val="000000">
                <a:alpha val="45000"/>
              </a:srgbClr>
            </a:outerShdw>
          </a:effectLst>
        </a:effectStyle>
        <a:effectStyle>
          <a:effectLst>
            <a:outerShdw blurRad="38100" dist="30000" dir="5400000" rotWithShape="0">
              <a:srgbClr val="000000">
                <a:alpha val="45000"/>
              </a:srgbClr>
            </a:outerShdw>
          </a:effectLst>
        </a:effectStyle>
        <a:effectStyle>
          <a:effectLst>
            <a:outerShdw blurRad="38100" dist="25400" dir="5400000" rotWithShape="0">
              <a:srgbClr val="000000">
                <a:alpha val="35000"/>
              </a:srgbClr>
            </a:outerShdw>
          </a:effectLst>
          <a:scene3d>
            <a:camera prst="isometricTopDown" fov="0">
              <a:rot lat="0" lon="0" rev="0"/>
            </a:camera>
            <a:lightRig rig="balanced" dir="t">
              <a:rot lat="0" lon="0" rev="13800000"/>
            </a:lightRig>
          </a:scene3d>
          <a:sp3d extrusionH="12700" prstMaterial="plastic">
            <a:bevelT w="38100" h="25400" prst="softRound"/>
            <a:contourClr>
              <a:schemeClr val="phClr"/>
            </a:contourClr>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Motiv sady Office">
  <a:themeElements>
    <a:clrScheme name="Kancelář">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Kancelář">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Kancelář">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2896</TotalTime>
  <Words>1300</Words>
  <Application>Microsoft Office PowerPoint</Application>
  <PresentationFormat>Předvádění na obrazovce (4:3)</PresentationFormat>
  <Paragraphs>398</Paragraphs>
  <Slides>35</Slides>
  <Notes>1</Notes>
  <HiddenSlides>0</HiddenSlides>
  <MMClips>0</MMClips>
  <ScaleCrop>false</ScaleCrop>
  <HeadingPairs>
    <vt:vector size="4" baseType="variant">
      <vt:variant>
        <vt:lpstr>Motiv</vt:lpstr>
      </vt:variant>
      <vt:variant>
        <vt:i4>1</vt:i4>
      </vt:variant>
      <vt:variant>
        <vt:lpstr>Nadpisy snímků</vt:lpstr>
      </vt:variant>
      <vt:variant>
        <vt:i4>35</vt:i4>
      </vt:variant>
    </vt:vector>
  </HeadingPairs>
  <TitlesOfParts>
    <vt:vector size="36" baseType="lpstr">
      <vt:lpstr>Motiv sady Office</vt:lpstr>
      <vt:lpstr>Prezentace aplikace PowerPoint</vt:lpstr>
      <vt:lpstr>Obsah</vt:lpstr>
      <vt:lpstr>Seznámení s projektem</vt:lpstr>
      <vt:lpstr> Stávající dispozice - půdorys - popis Dispozičně byt 1+1, o celkové ploše 42m2. V bytě chybí předsíň, je zde pouze zádveří, z kterého se vchází rovnou do první místnosti, kde byla původně kuchyně. Z kuchyně se vchází do druhé obytné místnosti. Koupelna velmi malá, se zděným jádrem. </vt:lpstr>
      <vt:lpstr>Návrh dispozice 1 a 2</vt:lpstr>
      <vt:lpstr>Návrh dispozice 3 a 4</vt:lpstr>
      <vt:lpstr>Realizovaná dispozice</vt:lpstr>
      <vt:lpstr>Realizovaná dispozice - popis</vt:lpstr>
      <vt:lpstr>Prezentace aplikace PowerPoint</vt:lpstr>
      <vt:lpstr>Prezentace aplikace PowerPoint</vt:lpstr>
      <vt:lpstr>Celý byt - půdorys</vt:lpstr>
      <vt:lpstr>Ložnice - půdorys</vt:lpstr>
      <vt:lpstr>Ložnice - perspektiva</vt:lpstr>
      <vt:lpstr>Ložnice - stav k prodeji - půdorys</vt:lpstr>
      <vt:lpstr>Koupelna - půdorys</vt:lpstr>
      <vt:lpstr>Koupelna - stav k prodeji - půdorys</vt:lpstr>
      <vt:lpstr>Perspektiva koupelna</vt:lpstr>
      <vt:lpstr>Obývací pokoj s kuchyní - půdorys</vt:lpstr>
      <vt:lpstr>Obývací pokoj s kuchyní – pohled 1</vt:lpstr>
      <vt:lpstr>Obývací pokoj s kuchyní – pohled 2</vt:lpstr>
      <vt:lpstr>Obývací pokoj s kuchyní - perspektiva 1</vt:lpstr>
      <vt:lpstr>Obývací pokoj s kuchyní – perspektiva 2</vt:lpstr>
      <vt:lpstr>Obývací pokoj s kuchyní – perspektiva 3</vt:lpstr>
      <vt:lpstr>Obývací pokoj s kuchyní – perspektiva 4</vt:lpstr>
      <vt:lpstr>Obývací pokoj s kuchyní stav k prodeji - půdorys</vt:lpstr>
      <vt:lpstr>Předsíň - perspektiva</vt:lpstr>
      <vt:lpstr>         Atypický prvek – odkládací plocha u postele  Odkládací plocha je vyzděná do výšky 120 cm a šířky 15cm. Lampičky jsou připojené na el. vedení napevno, aby celkový dojem nekazil nevzhledný kabel. Na odkládací ploše jsou pouze vypínače.   Celá plocha je obložená laminátovou podlahou stejného dekoru jako podlaha.  </vt:lpstr>
      <vt:lpstr>        Specifikace 1 obývací pokoj s kuchyní  </vt:lpstr>
      <vt:lpstr>Specifikace 2 obývací pokoj s kuchyní</vt:lpstr>
      <vt:lpstr>Specifikace 3 obývací pokoj s kuchyní</vt:lpstr>
      <vt:lpstr>Specifikace 4 obývací pokoj s kuchyní</vt:lpstr>
      <vt:lpstr>Specifikace 5 obývací pokoj s kuchyní</vt:lpstr>
      <vt:lpstr>Smlouva o dílo</vt:lpstr>
      <vt:lpstr>Předávací protokol</vt:lpstr>
      <vt:lpstr>Faktura</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Snímek 1</dc:title>
  <dc:creator>Ilona</dc:creator>
  <cp:lastModifiedBy>instalace</cp:lastModifiedBy>
  <cp:revision>283</cp:revision>
  <dcterms:created xsi:type="dcterms:W3CDTF">2016-04-18T17:18:59Z</dcterms:created>
  <dcterms:modified xsi:type="dcterms:W3CDTF">2016-05-13T08:24:19Z</dcterms:modified>
</cp:coreProperties>
</file>